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9" r:id="rId4"/>
    <p:sldId id="260" r:id="rId5"/>
    <p:sldId id="270" r:id="rId6"/>
    <p:sldId id="268" r:id="rId7"/>
    <p:sldId id="269" r:id="rId8"/>
    <p:sldId id="267" r:id="rId9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567" autoAdjust="0"/>
    <p:restoredTop sz="86441" autoAdjust="0"/>
  </p:normalViewPr>
  <p:slideViewPr>
    <p:cSldViewPr snapToGrid="0" snapToObjects="1">
      <p:cViewPr varScale="1">
        <p:scale>
          <a:sx n="78" d="100"/>
          <a:sy n="78" d="100"/>
        </p:scale>
        <p:origin x="120" y="48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B31BE0-422A-4504-A0EA-24AE81D74235}" type="datetimeFigureOut">
              <a:t>10/26/2026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E043C1-DCAF-4281-90D3-9E594CCDA5BA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6572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AA8FCC-2873-2817-35A8-2E0170557C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9CD40F6-D467-FA17-34BA-A0E4E8BFDD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F14FC3F-BE20-4045-E139-31606B2900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6827F8-A6F5-1C98-ED8E-999B16482A1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546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3FA475-74DC-5AB5-CCB2-5B9A13FDEB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9D09839-D695-312B-51D2-939BD6B817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40D499C-1D06-6703-5A2D-9747CA7C7D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F631E4-5696-1E71-284F-3DA2437518A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076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C71BF6-8E2E-6EC7-3C05-872FEF2E08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F0F67F8-40D8-139E-0DBF-AED783B00A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FE2C995-BFDB-ABC8-D709-0AFE46842F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C6260E-3A6A-9C9C-EF89-62A53887B3C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53560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1 Cover Title">
    <p:bg>
      <p:bgPr>
        <a:solidFill>
          <a:srgbClr val="1E2A5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E2A54"/>
          </a:solidFill>
          <a:ln w="12700">
            <a:solidFill>
              <a:srgbClr val="1E2A54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502920" y="384048"/>
            <a:ext cx="224028" cy="45720"/>
          </a:xfrm>
          <a:prstGeom prst="rect">
            <a:avLst/>
          </a:prstGeom>
          <a:solidFill>
            <a:srgbClr val="C6424B"/>
          </a:solidFill>
          <a:ln w="12700">
            <a:solidFill>
              <a:srgbClr val="C6424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758952" y="384048"/>
            <a:ext cx="224028" cy="45720"/>
          </a:xfrm>
          <a:prstGeom prst="rect">
            <a:avLst/>
          </a:prstGeom>
          <a:solidFill>
            <a:srgbClr val="F89D23"/>
          </a:solidFill>
          <a:ln w="12700">
            <a:solidFill>
              <a:srgbClr val="F89D2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1014984" y="384048"/>
            <a:ext cx="224028" cy="45720"/>
          </a:xfrm>
          <a:prstGeom prst="rect">
            <a:avLst/>
          </a:prstGeom>
          <a:solidFill>
            <a:srgbClr val="1FA94E"/>
          </a:solidFill>
          <a:ln w="12700">
            <a:solidFill>
              <a:srgbClr val="1FA94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1271016" y="384048"/>
            <a:ext cx="224028" cy="45720"/>
          </a:xfrm>
          <a:prstGeom prst="rect">
            <a:avLst/>
          </a:prstGeom>
          <a:solidFill>
            <a:srgbClr val="49A5BE"/>
          </a:solidFill>
          <a:ln w="12700">
            <a:solidFill>
              <a:srgbClr val="49A5B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 Agenda TOC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502920" y="384048"/>
            <a:ext cx="224028" cy="45720"/>
          </a:xfrm>
          <a:prstGeom prst="rect">
            <a:avLst/>
          </a:prstGeom>
          <a:solidFill>
            <a:srgbClr val="C6424B"/>
          </a:solidFill>
          <a:ln w="12700">
            <a:solidFill>
              <a:srgbClr val="C6424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758952" y="384048"/>
            <a:ext cx="224028" cy="45720"/>
          </a:xfrm>
          <a:prstGeom prst="rect">
            <a:avLst/>
          </a:prstGeom>
          <a:solidFill>
            <a:srgbClr val="F89D23"/>
          </a:solidFill>
          <a:ln w="12700">
            <a:solidFill>
              <a:srgbClr val="F89D2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1014984" y="384048"/>
            <a:ext cx="224028" cy="45720"/>
          </a:xfrm>
          <a:prstGeom prst="rect">
            <a:avLst/>
          </a:prstGeom>
          <a:solidFill>
            <a:srgbClr val="1FA94E"/>
          </a:solidFill>
          <a:ln w="12700">
            <a:solidFill>
              <a:srgbClr val="1FA94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1271016" y="384048"/>
            <a:ext cx="224028" cy="45720"/>
          </a:xfrm>
          <a:prstGeom prst="rect">
            <a:avLst/>
          </a:prstGeom>
          <a:solidFill>
            <a:srgbClr val="49A5BE"/>
          </a:solidFill>
          <a:ln w="12700">
            <a:solidFill>
              <a:srgbClr val="49A5B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 Section Divider">
    <p:bg>
      <p:bgPr>
        <a:solidFill>
          <a:srgbClr val="1E2A5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E2A54"/>
          </a:solidFill>
          <a:ln w="12700">
            <a:solidFill>
              <a:srgbClr val="1E2A54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502920" y="384048"/>
            <a:ext cx="224028" cy="45720"/>
          </a:xfrm>
          <a:prstGeom prst="rect">
            <a:avLst/>
          </a:prstGeom>
          <a:solidFill>
            <a:srgbClr val="C6424B"/>
          </a:solidFill>
          <a:ln w="12700">
            <a:solidFill>
              <a:srgbClr val="C6424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758952" y="384048"/>
            <a:ext cx="224028" cy="45720"/>
          </a:xfrm>
          <a:prstGeom prst="rect">
            <a:avLst/>
          </a:prstGeom>
          <a:solidFill>
            <a:srgbClr val="F89D23"/>
          </a:solidFill>
          <a:ln w="12700">
            <a:solidFill>
              <a:srgbClr val="F89D2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1014984" y="384048"/>
            <a:ext cx="224028" cy="45720"/>
          </a:xfrm>
          <a:prstGeom prst="rect">
            <a:avLst/>
          </a:prstGeom>
          <a:solidFill>
            <a:srgbClr val="1FA94E"/>
          </a:solidFill>
          <a:ln w="12700">
            <a:solidFill>
              <a:srgbClr val="1FA94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1271016" y="384048"/>
            <a:ext cx="224028" cy="45720"/>
          </a:xfrm>
          <a:prstGeom prst="rect">
            <a:avLst/>
          </a:prstGeom>
          <a:solidFill>
            <a:srgbClr val="49A5BE"/>
          </a:solidFill>
          <a:ln w="12700">
            <a:solidFill>
              <a:srgbClr val="49A5B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4 Standard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502920" y="384048"/>
            <a:ext cx="224028" cy="45720"/>
          </a:xfrm>
          <a:prstGeom prst="rect">
            <a:avLst/>
          </a:prstGeom>
          <a:solidFill>
            <a:srgbClr val="C6424B"/>
          </a:solidFill>
          <a:ln w="12700">
            <a:solidFill>
              <a:srgbClr val="C6424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758952" y="384048"/>
            <a:ext cx="224028" cy="45720"/>
          </a:xfrm>
          <a:prstGeom prst="rect">
            <a:avLst/>
          </a:prstGeom>
          <a:solidFill>
            <a:srgbClr val="F89D23"/>
          </a:solidFill>
          <a:ln w="12700">
            <a:solidFill>
              <a:srgbClr val="F89D2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1014984" y="384048"/>
            <a:ext cx="224028" cy="45720"/>
          </a:xfrm>
          <a:prstGeom prst="rect">
            <a:avLst/>
          </a:prstGeom>
          <a:solidFill>
            <a:srgbClr val="1FA94E"/>
          </a:solidFill>
          <a:ln w="12700">
            <a:solidFill>
              <a:srgbClr val="1FA94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1271016" y="384048"/>
            <a:ext cx="224028" cy="45720"/>
          </a:xfrm>
          <a:prstGeom prst="rect">
            <a:avLst/>
          </a:prstGeom>
          <a:solidFill>
            <a:srgbClr val="49A5BE"/>
          </a:solidFill>
          <a:ln w="12700">
            <a:solidFill>
              <a:srgbClr val="49A5B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 Column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502920" y="384048"/>
            <a:ext cx="224028" cy="45720"/>
          </a:xfrm>
          <a:prstGeom prst="rect">
            <a:avLst/>
          </a:prstGeom>
          <a:solidFill>
            <a:srgbClr val="C6424B"/>
          </a:solidFill>
          <a:ln w="12700">
            <a:solidFill>
              <a:srgbClr val="C6424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758952" y="384048"/>
            <a:ext cx="224028" cy="45720"/>
          </a:xfrm>
          <a:prstGeom prst="rect">
            <a:avLst/>
          </a:prstGeom>
          <a:solidFill>
            <a:srgbClr val="F89D23"/>
          </a:solidFill>
          <a:ln w="12700">
            <a:solidFill>
              <a:srgbClr val="F89D2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1014984" y="384048"/>
            <a:ext cx="224028" cy="45720"/>
          </a:xfrm>
          <a:prstGeom prst="rect">
            <a:avLst/>
          </a:prstGeom>
          <a:solidFill>
            <a:srgbClr val="1FA94E"/>
          </a:solidFill>
          <a:ln w="12700">
            <a:solidFill>
              <a:srgbClr val="1FA94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1271016" y="384048"/>
            <a:ext cx="224028" cy="45720"/>
          </a:xfrm>
          <a:prstGeom prst="rect">
            <a:avLst/>
          </a:prstGeom>
          <a:solidFill>
            <a:srgbClr val="49A5BE"/>
          </a:solidFill>
          <a:ln w="12700">
            <a:solidFill>
              <a:srgbClr val="49A5B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6 Big Stat">
    <p:bg>
      <p:bgPr>
        <a:solidFill>
          <a:srgbClr val="1E2A5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E2A54"/>
          </a:solidFill>
          <a:ln w="12700">
            <a:solidFill>
              <a:srgbClr val="1E2A54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502920" y="384048"/>
            <a:ext cx="224028" cy="45720"/>
          </a:xfrm>
          <a:prstGeom prst="rect">
            <a:avLst/>
          </a:prstGeom>
          <a:solidFill>
            <a:srgbClr val="C6424B"/>
          </a:solidFill>
          <a:ln w="12700">
            <a:solidFill>
              <a:srgbClr val="C6424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758952" y="384048"/>
            <a:ext cx="224028" cy="45720"/>
          </a:xfrm>
          <a:prstGeom prst="rect">
            <a:avLst/>
          </a:prstGeom>
          <a:solidFill>
            <a:srgbClr val="F89D23"/>
          </a:solidFill>
          <a:ln w="12700">
            <a:solidFill>
              <a:srgbClr val="F89D2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1014984" y="384048"/>
            <a:ext cx="224028" cy="45720"/>
          </a:xfrm>
          <a:prstGeom prst="rect">
            <a:avLst/>
          </a:prstGeom>
          <a:solidFill>
            <a:srgbClr val="1FA94E"/>
          </a:solidFill>
          <a:ln w="12700">
            <a:solidFill>
              <a:srgbClr val="1FA94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1271016" y="384048"/>
            <a:ext cx="224028" cy="45720"/>
          </a:xfrm>
          <a:prstGeom prst="rect">
            <a:avLst/>
          </a:prstGeom>
          <a:solidFill>
            <a:srgbClr val="49A5BE"/>
          </a:solidFill>
          <a:ln w="12700">
            <a:solidFill>
              <a:srgbClr val="49A5B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 Full Bleed Phot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502920" y="384048"/>
            <a:ext cx="224028" cy="45720"/>
          </a:xfrm>
          <a:prstGeom prst="rect">
            <a:avLst/>
          </a:prstGeom>
          <a:solidFill>
            <a:srgbClr val="C6424B"/>
          </a:solidFill>
          <a:ln w="12700">
            <a:solidFill>
              <a:srgbClr val="C6424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758952" y="384048"/>
            <a:ext cx="224028" cy="45720"/>
          </a:xfrm>
          <a:prstGeom prst="rect">
            <a:avLst/>
          </a:prstGeom>
          <a:solidFill>
            <a:srgbClr val="F89D23"/>
          </a:solidFill>
          <a:ln w="12700">
            <a:solidFill>
              <a:srgbClr val="F89D2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1014984" y="384048"/>
            <a:ext cx="224028" cy="45720"/>
          </a:xfrm>
          <a:prstGeom prst="rect">
            <a:avLst/>
          </a:prstGeom>
          <a:solidFill>
            <a:srgbClr val="1FA94E"/>
          </a:solidFill>
          <a:ln w="12700">
            <a:solidFill>
              <a:srgbClr val="1FA94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1271016" y="384048"/>
            <a:ext cx="224028" cy="45720"/>
          </a:xfrm>
          <a:prstGeom prst="rect">
            <a:avLst/>
          </a:prstGeom>
          <a:solidFill>
            <a:srgbClr val="49A5BE"/>
          </a:solidFill>
          <a:ln w="12700">
            <a:solidFill>
              <a:srgbClr val="49A5B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8 Quote Testimony">
    <p:bg>
      <p:bgPr>
        <a:solidFill>
          <a:srgbClr val="1E2A5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E2A54"/>
          </a:solidFill>
          <a:ln w="12700">
            <a:solidFill>
              <a:srgbClr val="1E2A54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502920" y="384048"/>
            <a:ext cx="224028" cy="45720"/>
          </a:xfrm>
          <a:prstGeom prst="rect">
            <a:avLst/>
          </a:prstGeom>
          <a:solidFill>
            <a:srgbClr val="C6424B"/>
          </a:solidFill>
          <a:ln w="12700">
            <a:solidFill>
              <a:srgbClr val="C6424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758952" y="384048"/>
            <a:ext cx="224028" cy="45720"/>
          </a:xfrm>
          <a:prstGeom prst="rect">
            <a:avLst/>
          </a:prstGeom>
          <a:solidFill>
            <a:srgbClr val="F89D23"/>
          </a:solidFill>
          <a:ln w="12700">
            <a:solidFill>
              <a:srgbClr val="F89D2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1014984" y="384048"/>
            <a:ext cx="224028" cy="45720"/>
          </a:xfrm>
          <a:prstGeom prst="rect">
            <a:avLst/>
          </a:prstGeom>
          <a:solidFill>
            <a:srgbClr val="1FA94E"/>
          </a:solidFill>
          <a:ln w="12700">
            <a:solidFill>
              <a:srgbClr val="1FA94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1271016" y="384048"/>
            <a:ext cx="224028" cy="45720"/>
          </a:xfrm>
          <a:prstGeom prst="rect">
            <a:avLst/>
          </a:prstGeom>
          <a:solidFill>
            <a:srgbClr val="49A5BE"/>
          </a:solidFill>
          <a:ln w="12700">
            <a:solidFill>
              <a:srgbClr val="49A5B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9 Data Char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502920" y="384048"/>
            <a:ext cx="224028" cy="45720"/>
          </a:xfrm>
          <a:prstGeom prst="rect">
            <a:avLst/>
          </a:prstGeom>
          <a:solidFill>
            <a:srgbClr val="C6424B"/>
          </a:solidFill>
          <a:ln w="12700">
            <a:solidFill>
              <a:srgbClr val="C6424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758952" y="384048"/>
            <a:ext cx="224028" cy="45720"/>
          </a:xfrm>
          <a:prstGeom prst="rect">
            <a:avLst/>
          </a:prstGeom>
          <a:solidFill>
            <a:srgbClr val="F89D23"/>
          </a:solidFill>
          <a:ln w="12700">
            <a:solidFill>
              <a:srgbClr val="F89D2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1014984" y="384048"/>
            <a:ext cx="224028" cy="45720"/>
          </a:xfrm>
          <a:prstGeom prst="rect">
            <a:avLst/>
          </a:prstGeom>
          <a:solidFill>
            <a:srgbClr val="1FA94E"/>
          </a:solidFill>
          <a:ln w="12700">
            <a:solidFill>
              <a:srgbClr val="1FA94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1271016" y="384048"/>
            <a:ext cx="224028" cy="45720"/>
          </a:xfrm>
          <a:prstGeom prst="rect">
            <a:avLst/>
          </a:prstGeom>
          <a:solidFill>
            <a:srgbClr val="49A5BE"/>
          </a:solidFill>
          <a:ln w="12700">
            <a:solidFill>
              <a:srgbClr val="49A5B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 Team Abou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502920" y="384048"/>
            <a:ext cx="224028" cy="45720"/>
          </a:xfrm>
          <a:prstGeom prst="rect">
            <a:avLst/>
          </a:prstGeom>
          <a:solidFill>
            <a:srgbClr val="C6424B"/>
          </a:solidFill>
          <a:ln w="12700">
            <a:solidFill>
              <a:srgbClr val="C6424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758952" y="384048"/>
            <a:ext cx="224028" cy="45720"/>
          </a:xfrm>
          <a:prstGeom prst="rect">
            <a:avLst/>
          </a:prstGeom>
          <a:solidFill>
            <a:srgbClr val="F89D23"/>
          </a:solidFill>
          <a:ln w="12700">
            <a:solidFill>
              <a:srgbClr val="F89D2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1014984" y="384048"/>
            <a:ext cx="224028" cy="45720"/>
          </a:xfrm>
          <a:prstGeom prst="rect">
            <a:avLst/>
          </a:prstGeom>
          <a:solidFill>
            <a:srgbClr val="1FA94E"/>
          </a:solidFill>
          <a:ln w="12700">
            <a:solidFill>
              <a:srgbClr val="1FA94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1271016" y="384048"/>
            <a:ext cx="224028" cy="45720"/>
          </a:xfrm>
          <a:prstGeom prst="rect">
            <a:avLst/>
          </a:prstGeom>
          <a:solidFill>
            <a:srgbClr val="49A5BE"/>
          </a:solidFill>
          <a:ln w="12700">
            <a:solidFill>
              <a:srgbClr val="49A5B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1 Timeline Roadmap">
    <p:bg>
      <p:bgPr>
        <a:solidFill>
          <a:srgbClr val="1E2A5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E2A54"/>
          </a:solidFill>
          <a:ln w="12700">
            <a:solidFill>
              <a:srgbClr val="1E2A54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502920" y="384048"/>
            <a:ext cx="224028" cy="45720"/>
          </a:xfrm>
          <a:prstGeom prst="rect">
            <a:avLst/>
          </a:prstGeom>
          <a:solidFill>
            <a:srgbClr val="C6424B"/>
          </a:solidFill>
          <a:ln w="12700">
            <a:solidFill>
              <a:srgbClr val="C6424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758952" y="384048"/>
            <a:ext cx="224028" cy="45720"/>
          </a:xfrm>
          <a:prstGeom prst="rect">
            <a:avLst/>
          </a:prstGeom>
          <a:solidFill>
            <a:srgbClr val="F89D23"/>
          </a:solidFill>
          <a:ln w="12700">
            <a:solidFill>
              <a:srgbClr val="F89D2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1014984" y="384048"/>
            <a:ext cx="224028" cy="45720"/>
          </a:xfrm>
          <a:prstGeom prst="rect">
            <a:avLst/>
          </a:prstGeom>
          <a:solidFill>
            <a:srgbClr val="1FA94E"/>
          </a:solidFill>
          <a:ln w="12700">
            <a:solidFill>
              <a:srgbClr val="1FA94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1271016" y="384048"/>
            <a:ext cx="224028" cy="45720"/>
          </a:xfrm>
          <a:prstGeom prst="rect">
            <a:avLst/>
          </a:prstGeom>
          <a:solidFill>
            <a:srgbClr val="49A5BE"/>
          </a:solidFill>
          <a:ln w="12700">
            <a:solidFill>
              <a:srgbClr val="49A5B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2 Closing CTA">
    <p:bg>
      <p:bgPr>
        <a:solidFill>
          <a:srgbClr val="1E2A5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E2A54"/>
          </a:solidFill>
          <a:ln w="12700">
            <a:solidFill>
              <a:srgbClr val="1E2A54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502920" y="384048"/>
            <a:ext cx="224028" cy="45720"/>
          </a:xfrm>
          <a:prstGeom prst="rect">
            <a:avLst/>
          </a:prstGeom>
          <a:solidFill>
            <a:srgbClr val="C6424B"/>
          </a:solidFill>
          <a:ln w="12700">
            <a:solidFill>
              <a:srgbClr val="C6424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758952" y="384048"/>
            <a:ext cx="224028" cy="45720"/>
          </a:xfrm>
          <a:prstGeom prst="rect">
            <a:avLst/>
          </a:prstGeom>
          <a:solidFill>
            <a:srgbClr val="F89D23"/>
          </a:solidFill>
          <a:ln w="12700">
            <a:solidFill>
              <a:srgbClr val="F89D2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1014984" y="384048"/>
            <a:ext cx="224028" cy="45720"/>
          </a:xfrm>
          <a:prstGeom prst="rect">
            <a:avLst/>
          </a:prstGeom>
          <a:solidFill>
            <a:srgbClr val="1FA94E"/>
          </a:solidFill>
          <a:ln w="12700">
            <a:solidFill>
              <a:srgbClr val="1FA94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1271016" y="384048"/>
            <a:ext cx="224028" cy="45720"/>
          </a:xfrm>
          <a:prstGeom prst="rect">
            <a:avLst/>
          </a:prstGeom>
          <a:solidFill>
            <a:srgbClr val="49A5BE"/>
          </a:solidFill>
          <a:ln w="12700">
            <a:solidFill>
              <a:srgbClr val="49A5B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Sydney.Eihinger@delaware.gov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png"/><Relationship Id="rId5" Type="http://schemas.openxmlformats.org/officeDocument/2006/relationships/hyperlink" Target="mailto:Alice.Davis@delaware.gov" TargetMode="External"/><Relationship Id="rId4" Type="http://schemas.openxmlformats.org/officeDocument/2006/relationships/hyperlink" Target="mailto:Janell.Stanton@delaware.gov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31B704C-1653-AD98-723C-F1F46452E0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88" y="0"/>
            <a:ext cx="12160289" cy="6858000"/>
          </a:xfrm>
          <a:prstGeom prst="rect">
            <a:avLst/>
          </a:prstGeom>
        </p:spPr>
      </p:pic>
      <p:sp>
        <p:nvSpPr>
          <p:cNvPr id="13" name="Text 11"/>
          <p:cNvSpPr>
            <a:spLocks noGrp="1"/>
          </p:cNvSpPr>
          <p:nvPr>
            <p:ph type="title" idx="4294967295"/>
          </p:nvPr>
        </p:nvSpPr>
        <p:spPr>
          <a:xfrm>
            <a:off x="1325880" y="3288572"/>
            <a:ext cx="9555480" cy="11505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rmAutofit fontScale="9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Recovery Housing Program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 pitchFamily="34" charset="0"/>
                <a:ea typeface="+mn-ea"/>
                <a:cs typeface="+mn-cs"/>
              </a:rPr>
              <a:t>Annual Performance Report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 pitchFamily="34" charset="0"/>
                <a:ea typeface="+mn-ea"/>
                <a:cs typeface="+mn-cs"/>
              </a:rPr>
              <a:t>Public Hearing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2377440" y="4439082"/>
            <a:ext cx="7406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DCE2E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October 1, 2025, to </a:t>
            </a:r>
            <a:r>
              <a:rPr lang="en-US" sz="1600">
                <a:solidFill>
                  <a:srgbClr val="DCE2E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September 30</a:t>
            </a:r>
            <a:r>
              <a:rPr lang="en-US" sz="1600" dirty="0">
                <a:solidFill>
                  <a:srgbClr val="DCE2E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, 2026</a:t>
            </a:r>
            <a:endParaRPr lang="en-US" sz="1600" dirty="0"/>
          </a:p>
        </p:txBody>
      </p:sp>
      <p:sp>
        <p:nvSpPr>
          <p:cNvPr id="15" name="Text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17720" y="6172200"/>
            <a:ext cx="2926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8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A0D2290-89A9-C61A-2950-5E0462DE72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3755" y="854618"/>
            <a:ext cx="4017556" cy="161114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C2D5BB2-B180-FD61-C96E-7392A70C14B3}"/>
              </a:ext>
            </a:extLst>
          </p:cNvPr>
          <p:cNvSpPr txBox="1"/>
          <p:nvPr/>
        </p:nvSpPr>
        <p:spPr>
          <a:xfrm>
            <a:off x="3433313" y="5313872"/>
            <a:ext cx="52966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+mj-lt"/>
              </a:rPr>
              <a:t>October 26, 2026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4294967295"/>
          </p:nvPr>
        </p:nvSpPr>
        <p:spPr>
          <a:xfrm>
            <a:off x="640080" y="685800"/>
            <a:ext cx="10789920" cy="50292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1E2A54"/>
                </a:solidFill>
                <a:effectLst/>
                <a:uLnTx/>
                <a:uFillTx/>
                <a:latin typeface="Montserrat" pitchFamily="34" charset="0"/>
                <a:ea typeface="Montserrat" pitchFamily="34" charset="-122"/>
                <a:cs typeface="Montserrat" pitchFamily="34" charset="-120"/>
              </a:rPr>
              <a:t>Agenda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Text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8368" y="1179576"/>
            <a:ext cx="9601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050" dirty="0"/>
          </a:p>
        </p:txBody>
      </p:sp>
      <p:sp>
        <p:nvSpPr>
          <p:cNvPr id="4" name="Shap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49808" y="1581912"/>
            <a:ext cx="329184" cy="329184"/>
          </a:xfrm>
          <a:prstGeom prst="ellipse">
            <a:avLst/>
          </a:prstGeom>
          <a:solidFill>
            <a:srgbClr val="C6424B"/>
          </a:solidFill>
          <a:ln w="12700">
            <a:solidFill>
              <a:srgbClr val="C6424B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3"/>
          <p:cNvSpPr/>
          <p:nvPr/>
        </p:nvSpPr>
        <p:spPr>
          <a:xfrm>
            <a:off x="749808" y="1650492"/>
            <a:ext cx="329184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243583" y="1600200"/>
            <a:ext cx="5096831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E2A5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What is the Recovery Housing Program?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243584" y="1883664"/>
            <a:ext cx="49377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C728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Program Overview </a:t>
            </a:r>
            <a:endParaRPr lang="en-US" sz="1050" dirty="0"/>
          </a:p>
        </p:txBody>
      </p:sp>
      <p:sp>
        <p:nvSpPr>
          <p:cNvPr id="8" name="Shape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49808" y="2295144"/>
            <a:ext cx="329184" cy="329184"/>
          </a:xfrm>
          <a:prstGeom prst="ellipse">
            <a:avLst/>
          </a:prstGeom>
          <a:solidFill>
            <a:srgbClr val="F89D23"/>
          </a:solidFill>
          <a:ln w="12700">
            <a:solidFill>
              <a:srgbClr val="F89D23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Text 7"/>
          <p:cNvSpPr/>
          <p:nvPr/>
        </p:nvSpPr>
        <p:spPr>
          <a:xfrm>
            <a:off x="749808" y="2363724"/>
            <a:ext cx="329184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1243584" y="2313432"/>
            <a:ext cx="4526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1E2A54"/>
                </a:solidFill>
                <a:latin typeface="Montserrat" pitchFamily="34" charset="0"/>
              </a:rPr>
              <a:t>Completed RHP Projects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1243584" y="2596896"/>
            <a:ext cx="49377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C728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Projects In Operation</a:t>
            </a:r>
            <a:endParaRPr lang="en-US" sz="1050" dirty="0"/>
          </a:p>
        </p:txBody>
      </p:sp>
      <p:sp>
        <p:nvSpPr>
          <p:cNvPr id="12" name="Shape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49808" y="3008376"/>
            <a:ext cx="329184" cy="329184"/>
          </a:xfrm>
          <a:prstGeom prst="ellipse">
            <a:avLst/>
          </a:prstGeom>
          <a:solidFill>
            <a:srgbClr val="1FA94E"/>
          </a:solidFill>
          <a:ln w="12700">
            <a:solidFill>
              <a:srgbClr val="1FA94E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Text 11"/>
          <p:cNvSpPr/>
          <p:nvPr/>
        </p:nvSpPr>
        <p:spPr>
          <a:xfrm>
            <a:off x="749808" y="3076956"/>
            <a:ext cx="329184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1243584" y="3026664"/>
            <a:ext cx="4526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1E2A54"/>
                </a:solidFill>
                <a:latin typeface="Montserrat" pitchFamily="34" charset="0"/>
              </a:rPr>
              <a:t>Current RHP Projects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1243584" y="3310128"/>
            <a:ext cx="49377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C728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Projects Not Yet In Operation </a:t>
            </a:r>
            <a:endParaRPr lang="en-US" sz="1050" dirty="0"/>
          </a:p>
        </p:txBody>
      </p:sp>
      <p:sp>
        <p:nvSpPr>
          <p:cNvPr id="16" name="Shap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49808" y="3721608"/>
            <a:ext cx="329184" cy="329184"/>
          </a:xfrm>
          <a:prstGeom prst="ellipse">
            <a:avLst/>
          </a:prstGeom>
          <a:solidFill>
            <a:srgbClr val="49A5BE"/>
          </a:solidFill>
          <a:ln w="12700">
            <a:solidFill>
              <a:srgbClr val="49A5BE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Text 15"/>
          <p:cNvSpPr/>
          <p:nvPr/>
        </p:nvSpPr>
        <p:spPr>
          <a:xfrm>
            <a:off x="749808" y="3790188"/>
            <a:ext cx="329184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4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1243584" y="3739896"/>
            <a:ext cx="4526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1E2A54"/>
                </a:solidFill>
                <a:latin typeface="Montserrat" pitchFamily="34" charset="0"/>
              </a:rPr>
              <a:t>Eligible RHP Activities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1243584" y="4023360"/>
            <a:ext cx="49377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C728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Eligible Activities per Action Plan</a:t>
            </a:r>
            <a:endParaRPr lang="en-US" sz="1050" dirty="0"/>
          </a:p>
        </p:txBody>
      </p:sp>
      <p:sp>
        <p:nvSpPr>
          <p:cNvPr id="21" name="Text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49808" y="4503420"/>
            <a:ext cx="329184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90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14BE874-9DBC-DD31-01A4-8814C8708C2E}"/>
              </a:ext>
            </a:extLst>
          </p:cNvPr>
          <p:cNvSpPr txBox="1"/>
          <p:nvPr/>
        </p:nvSpPr>
        <p:spPr>
          <a:xfrm>
            <a:off x="790352" y="4430758"/>
            <a:ext cx="24729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22" name="Text 20"/>
          <p:cNvSpPr/>
          <p:nvPr/>
        </p:nvSpPr>
        <p:spPr>
          <a:xfrm>
            <a:off x="1243584" y="4453128"/>
            <a:ext cx="4526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latin typeface="+mj-lt"/>
              </a:rPr>
              <a:t>Housing Delaware Contacts</a:t>
            </a:r>
          </a:p>
        </p:txBody>
      </p:sp>
      <p:sp>
        <p:nvSpPr>
          <p:cNvPr id="23" name="Text 21"/>
          <p:cNvSpPr/>
          <p:nvPr/>
        </p:nvSpPr>
        <p:spPr>
          <a:xfrm>
            <a:off x="1243584" y="4736592"/>
            <a:ext cx="49377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chemeClr val="accent3">
                    <a:lumMod val="75000"/>
                  </a:schemeClr>
                </a:solidFill>
              </a:rPr>
              <a:t>Question and/or Comment Submission Information </a:t>
            </a:r>
          </a:p>
        </p:txBody>
      </p:sp>
      <p:sp>
        <p:nvSpPr>
          <p:cNvPr id="36" name="Text 3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0" y="2895600"/>
            <a:ext cx="324612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endParaRPr lang="en-US" sz="1400" dirty="0"/>
          </a:p>
        </p:txBody>
      </p:sp>
      <p:sp>
        <p:nvSpPr>
          <p:cNvPr id="37" name="Text 3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378440" y="6464808"/>
            <a:ext cx="12344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endParaRPr lang="en-US" sz="650" dirty="0"/>
          </a:p>
        </p:txBody>
      </p:sp>
      <p:pic>
        <p:nvPicPr>
          <p:cNvPr id="38" name="Picture 3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23220" y="5603674"/>
            <a:ext cx="1895298" cy="860553"/>
          </a:xfrm>
          <a:prstGeom prst="rect">
            <a:avLst/>
          </a:prstGeom>
        </p:spPr>
      </p:pic>
      <p:sp>
        <p:nvSpPr>
          <p:cNvPr id="25" name="Shape 2">
            <a:extLst>
              <a:ext uri="{FF2B5EF4-FFF2-40B4-BE49-F238E27FC236}">
                <a16:creationId xmlns:a16="http://schemas.microsoft.com/office/drawing/2014/main" id="{0630578C-8989-CB82-5547-2D73730443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7616" y="4396971"/>
            <a:ext cx="329184" cy="329184"/>
          </a:xfrm>
          <a:prstGeom prst="ellipse">
            <a:avLst/>
          </a:prstGeom>
          <a:solidFill>
            <a:srgbClr val="C6424B"/>
          </a:solidFill>
          <a:ln w="12700">
            <a:solidFill>
              <a:srgbClr val="C6424B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4294967295"/>
          </p:nvPr>
        </p:nvSpPr>
        <p:spPr>
          <a:xfrm>
            <a:off x="640080" y="685800"/>
            <a:ext cx="10789920" cy="50292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1E2A54"/>
                </a:solidFill>
                <a:effectLst/>
                <a:uLnTx/>
                <a:uFillTx/>
                <a:latin typeface="Montserrat" pitchFamily="34" charset="0"/>
                <a:ea typeface="Montserrat" pitchFamily="34" charset="-122"/>
                <a:cs typeface="Montserrat" pitchFamily="34" charset="-120"/>
              </a:rPr>
              <a:t>What is the Recovery Housing Program?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658368" y="1179576"/>
            <a:ext cx="9601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/>
              <a:t>Program Overview </a:t>
            </a:r>
          </a:p>
        </p:txBody>
      </p:sp>
      <p:sp>
        <p:nvSpPr>
          <p:cNvPr id="4" name="Text 2"/>
          <p:cNvSpPr/>
          <p:nvPr/>
        </p:nvSpPr>
        <p:spPr>
          <a:xfrm>
            <a:off x="749808" y="1700784"/>
            <a:ext cx="4983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E2A5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Recovery Housing Program (RHP)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768095" y="2148839"/>
            <a:ext cx="7763430" cy="2621569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1600" dirty="0">
                <a:solidFill>
                  <a:srgbClr val="1E2A54"/>
                </a:solidFill>
                <a:latin typeface="Montserrat" pitchFamily="34" charset="0"/>
              </a:rPr>
              <a:t>The RHP is authorized under: </a:t>
            </a:r>
          </a:p>
          <a:p>
            <a:endParaRPr lang="en-US" sz="1600" dirty="0">
              <a:solidFill>
                <a:srgbClr val="1E2A54"/>
              </a:solidFill>
              <a:latin typeface="Montserrat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1E2A54"/>
                </a:solidFill>
                <a:latin typeface="Montserrat" pitchFamily="34" charset="0"/>
              </a:rPr>
              <a:t>The SUPPORT for Patients and Communities Act: Section 8071, and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1E2A54"/>
              </a:solidFill>
              <a:latin typeface="Montserrat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1E2A54"/>
                </a:solidFill>
                <a:latin typeface="Montserrat" pitchFamily="34" charset="0"/>
              </a:rPr>
              <a:t>The Community Development Block Grant (CDBG) Program under Title I of the Housing and Community Development Act of 1974.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1E2A54"/>
              </a:solidFill>
              <a:latin typeface="Montserrat" pitchFamily="34" charset="0"/>
            </a:endParaRPr>
          </a:p>
          <a:p>
            <a:r>
              <a:rPr lang="en-US" sz="1600" dirty="0">
                <a:solidFill>
                  <a:srgbClr val="1E2A54"/>
                </a:solidFill>
                <a:latin typeface="Montserrat" pitchFamily="34" charset="0"/>
              </a:rPr>
              <a:t>Designed to help individuals in recovery from Substance Use Disorder (SUD) become stably housed. </a:t>
            </a:r>
          </a:p>
        </p:txBody>
      </p:sp>
      <p:sp>
        <p:nvSpPr>
          <p:cNvPr id="7" name="Text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174048" y="1682496"/>
            <a:ext cx="3707312" cy="3368621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endParaRPr lang="en-US" sz="1500" dirty="0"/>
          </a:p>
        </p:txBody>
      </p:sp>
      <p:sp>
        <p:nvSpPr>
          <p:cNvPr id="8" name="Text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378440" y="6464808"/>
            <a:ext cx="12344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endParaRPr lang="en-US" sz="65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90399BB-3895-C7CE-6ED1-1079A0CAE1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23220" y="5603674"/>
            <a:ext cx="1895298" cy="86055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4294967295"/>
          </p:nvPr>
        </p:nvSpPr>
        <p:spPr>
          <a:xfrm>
            <a:off x="640080" y="685800"/>
            <a:ext cx="10789920" cy="50292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1E2A54"/>
                </a:solidFill>
                <a:effectLst/>
                <a:uLnTx/>
                <a:uFillTx/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Completed RHP Projects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658368" y="1179576"/>
            <a:ext cx="9601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/>
              <a:t>RHP-Funded Projects Currently Operating </a:t>
            </a:r>
          </a:p>
        </p:txBody>
      </p:sp>
      <p:sp>
        <p:nvSpPr>
          <p:cNvPr id="4" name="Shap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5800" y="1508760"/>
            <a:ext cx="2971800" cy="3881483"/>
          </a:xfrm>
          <a:prstGeom prst="roundRect">
            <a:avLst>
              <a:gd name="adj" fmla="val 2462"/>
            </a:avLst>
          </a:prstGeom>
          <a:solidFill>
            <a:srgbClr val="EEF0F4"/>
          </a:solidFill>
          <a:ln w="12700">
            <a:solidFill>
              <a:srgbClr val="EEF0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14400" y="1764792"/>
            <a:ext cx="914400" cy="73152"/>
          </a:xfrm>
          <a:prstGeom prst="rect">
            <a:avLst/>
          </a:prstGeom>
          <a:solidFill>
            <a:srgbClr val="C6424B"/>
          </a:solidFill>
          <a:ln w="12700">
            <a:solidFill>
              <a:srgbClr val="C6424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914400" y="1993392"/>
            <a:ext cx="2468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E2A5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Impact Life – Seaford, DE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914400" y="2487168"/>
            <a:ext cx="2468880" cy="22142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1E2A5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Award Amount: $971,000</a:t>
            </a:r>
          </a:p>
          <a:p>
            <a:pPr marL="0" indent="0">
              <a:buNone/>
            </a:pPr>
            <a:endParaRPr lang="en-US" sz="1100" dirty="0">
              <a:solidFill>
                <a:srgbClr val="1E2A54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marL="0" indent="0">
              <a:buNone/>
            </a:pPr>
            <a:r>
              <a:rPr lang="en-US" sz="1100" dirty="0">
                <a:solidFill>
                  <a:srgbClr val="1E2A54"/>
                </a:solidFill>
                <a:latin typeface="Montserrat" pitchFamily="34" charset="0"/>
              </a:rPr>
              <a:t>RHP Eligible Use: Acquisition &amp; Rehabilitation</a:t>
            </a:r>
          </a:p>
          <a:p>
            <a:pPr marL="0" indent="0">
              <a:buNone/>
            </a:pPr>
            <a:endParaRPr lang="en-US" sz="1100" dirty="0">
              <a:solidFill>
                <a:srgbClr val="1E2A54"/>
              </a:solidFill>
              <a:latin typeface="Montserrat" pitchFamily="34" charset="0"/>
            </a:endParaRPr>
          </a:p>
          <a:p>
            <a:pPr marL="0" indent="0">
              <a:buNone/>
            </a:pPr>
            <a:r>
              <a:rPr lang="en-US" sz="1100" dirty="0">
                <a:solidFill>
                  <a:srgbClr val="1E2A54"/>
                </a:solidFill>
                <a:latin typeface="Montserrat" pitchFamily="34" charset="0"/>
              </a:rPr>
              <a:t>Women’s only recovery house providing access to licensed medical providers, case-management services, &amp; group therapy sessions and activities.</a:t>
            </a:r>
          </a:p>
          <a:p>
            <a:pPr marL="0" indent="0">
              <a:buNone/>
            </a:pPr>
            <a:endParaRPr lang="en-US" sz="1100" dirty="0">
              <a:solidFill>
                <a:srgbClr val="1E2A54"/>
              </a:solidFill>
              <a:latin typeface="Montserrat" pitchFamily="34" charset="0"/>
            </a:endParaRPr>
          </a:p>
          <a:p>
            <a:pPr marL="0" indent="0">
              <a:buNone/>
            </a:pPr>
            <a:r>
              <a:rPr lang="en-US" sz="1100" dirty="0">
                <a:solidFill>
                  <a:srgbClr val="1E2A54"/>
                </a:solidFill>
                <a:latin typeface="Montserrat" pitchFamily="34" charset="0"/>
              </a:rPr>
              <a:t>97 total residents, 57 transitioned to permanent housing.</a:t>
            </a:r>
          </a:p>
        </p:txBody>
      </p:sp>
      <p:sp>
        <p:nvSpPr>
          <p:cNvPr id="8" name="Shape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160520" y="1508760"/>
            <a:ext cx="2971800" cy="3881483"/>
          </a:xfrm>
          <a:prstGeom prst="roundRect">
            <a:avLst>
              <a:gd name="adj" fmla="val 2462"/>
            </a:avLst>
          </a:prstGeom>
          <a:solidFill>
            <a:srgbClr val="EEF0F4"/>
          </a:solidFill>
          <a:ln w="12700">
            <a:solidFill>
              <a:srgbClr val="EEF0F4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9" name="Shape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389120" y="1764792"/>
            <a:ext cx="914400" cy="73152"/>
          </a:xfrm>
          <a:prstGeom prst="rect">
            <a:avLst/>
          </a:prstGeom>
          <a:solidFill>
            <a:srgbClr val="F89D23"/>
          </a:solidFill>
          <a:ln w="12700">
            <a:solidFill>
              <a:srgbClr val="F89D2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389120" y="1993392"/>
            <a:ext cx="2423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E2A5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Attack Addiction – Harbeson, DE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389120" y="2487168"/>
            <a:ext cx="2468880" cy="22142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chemeClr val="accent1">
                    <a:lumMod val="50000"/>
                  </a:schemeClr>
                </a:solidFill>
              </a:rPr>
              <a:t>Award Amount: $1,010,474.28</a:t>
            </a:r>
          </a:p>
          <a:p>
            <a:pPr marL="0" indent="0">
              <a:buNone/>
            </a:pP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sz="1100" dirty="0">
                <a:solidFill>
                  <a:schemeClr val="accent1">
                    <a:lumMod val="50000"/>
                  </a:schemeClr>
                </a:solidFill>
              </a:rPr>
              <a:t>RHP Eligible Use: Acquisition &amp; Rehabilitation</a:t>
            </a:r>
          </a:p>
          <a:p>
            <a:pPr marL="0" indent="0">
              <a:buNone/>
            </a:pP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sz="1100" dirty="0">
                <a:solidFill>
                  <a:schemeClr val="accent1">
                    <a:lumMod val="50000"/>
                  </a:schemeClr>
                </a:solidFill>
              </a:rPr>
              <a:t>Men’s only recovery house providing access to licensed medical providers, case-management services, &amp; group therapy sessions and activities.</a:t>
            </a:r>
          </a:p>
          <a:p>
            <a:pPr marL="0" indent="0">
              <a:buNone/>
            </a:pP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sz="1100" dirty="0">
                <a:solidFill>
                  <a:schemeClr val="accent1">
                    <a:lumMod val="50000"/>
                  </a:schemeClr>
                </a:solidFill>
              </a:rPr>
              <a:t>98 total residents, 65 transitioned to permanent housing. </a:t>
            </a:r>
          </a:p>
        </p:txBody>
      </p:sp>
      <p:sp>
        <p:nvSpPr>
          <p:cNvPr id="12" name="Shape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35240" y="1508760"/>
            <a:ext cx="2971800" cy="3881483"/>
          </a:xfrm>
          <a:prstGeom prst="roundRect">
            <a:avLst>
              <a:gd name="adj" fmla="val 2462"/>
            </a:avLst>
          </a:prstGeom>
          <a:solidFill>
            <a:srgbClr val="EEF0F4"/>
          </a:solidFill>
          <a:ln w="12700">
            <a:solidFill>
              <a:srgbClr val="EEF0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863840" y="1764792"/>
            <a:ext cx="914400" cy="73152"/>
          </a:xfrm>
          <a:prstGeom prst="rect">
            <a:avLst/>
          </a:prstGeom>
          <a:solidFill>
            <a:srgbClr val="1FA94E"/>
          </a:solidFill>
          <a:ln w="12700">
            <a:solidFill>
              <a:srgbClr val="1FA94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7863840" y="1993392"/>
            <a:ext cx="2423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E2A5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Attack Addiction – Smyrna, DE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7863840" y="2487168"/>
            <a:ext cx="2468880" cy="22142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1E2A5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Award Amount: $760,844.27</a:t>
            </a:r>
          </a:p>
          <a:p>
            <a:pPr marL="0" indent="0">
              <a:buNone/>
            </a:pPr>
            <a:endParaRPr lang="en-US" sz="1100" dirty="0">
              <a:solidFill>
                <a:srgbClr val="1E2A54"/>
              </a:solidFill>
              <a:latin typeface="Montserrat" pitchFamily="34" charset="0"/>
            </a:endParaRPr>
          </a:p>
          <a:p>
            <a:pPr marL="0" indent="0">
              <a:buNone/>
            </a:pPr>
            <a:r>
              <a:rPr lang="en-US" sz="1100" dirty="0">
                <a:solidFill>
                  <a:srgbClr val="1E2A54"/>
                </a:solidFill>
                <a:latin typeface="Montserrat" pitchFamily="34" charset="0"/>
              </a:rPr>
              <a:t>RHP Eligible Use: Acquisition &amp; Reconstruction</a:t>
            </a:r>
          </a:p>
          <a:p>
            <a:pPr marL="0" indent="0">
              <a:buNone/>
            </a:pPr>
            <a:endParaRPr lang="en-US" sz="1100" dirty="0">
              <a:solidFill>
                <a:srgbClr val="1E2A54"/>
              </a:solidFill>
              <a:latin typeface="Montserrat" pitchFamily="34" charset="0"/>
            </a:endParaRPr>
          </a:p>
          <a:p>
            <a:pPr marL="0" indent="0">
              <a:buNone/>
            </a:pPr>
            <a:r>
              <a:rPr lang="en-US" sz="1100" dirty="0">
                <a:solidFill>
                  <a:srgbClr val="1E2A54"/>
                </a:solidFill>
                <a:latin typeface="Montserrat" pitchFamily="34" charset="0"/>
              </a:rPr>
              <a:t>Women’s only recovery house providing stable, temporary housing to residents in recovery from SUD. </a:t>
            </a:r>
          </a:p>
          <a:p>
            <a:pPr marL="0" indent="0">
              <a:buNone/>
            </a:pPr>
            <a:endParaRPr lang="en-US" sz="1100" dirty="0">
              <a:solidFill>
                <a:srgbClr val="1E2A54"/>
              </a:solidFill>
              <a:latin typeface="Montserrat" pitchFamily="34" charset="0"/>
            </a:endParaRPr>
          </a:p>
          <a:p>
            <a:pPr marL="0" indent="0">
              <a:buNone/>
            </a:pPr>
            <a:r>
              <a:rPr lang="en-US" sz="1100" dirty="0">
                <a:solidFill>
                  <a:srgbClr val="1E2A54"/>
                </a:solidFill>
                <a:latin typeface="Montserrat" pitchFamily="34" charset="0"/>
              </a:rPr>
              <a:t>5 total residents, 2 transitioned to permanent housing. </a:t>
            </a:r>
          </a:p>
          <a:p>
            <a:pPr marL="0" indent="0">
              <a:buNone/>
            </a:pPr>
            <a:endParaRPr lang="en-US" sz="1100" dirty="0">
              <a:solidFill>
                <a:srgbClr val="1E2A54"/>
              </a:solidFill>
              <a:latin typeface="Montserrat" pitchFamily="34" charset="0"/>
            </a:endParaRPr>
          </a:p>
        </p:txBody>
      </p:sp>
      <p:sp>
        <p:nvSpPr>
          <p:cNvPr id="16" name="Text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378440" y="6464808"/>
            <a:ext cx="12344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endParaRPr lang="en-US" sz="650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A8067291-BDC2-0C01-8FC7-1C356FDB18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23220" y="5603674"/>
            <a:ext cx="1895298" cy="86055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A9A397-D1D2-72FA-61EA-7401DEE6F7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2491BC9A-704D-BC8B-5933-D09F0F232AB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40080" y="685800"/>
            <a:ext cx="10789920" cy="50292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1E2A54"/>
                </a:solidFill>
                <a:effectLst/>
                <a:uLnTx/>
                <a:uFillTx/>
                <a:latin typeface="Montserrat" pitchFamily="34" charset="0"/>
                <a:ea typeface="Montserrat" pitchFamily="34" charset="-122"/>
                <a:cs typeface="Montserrat" pitchFamily="34" charset="-120"/>
              </a:rPr>
              <a:t>Current RHP Projects 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9D7211DB-B6F8-133C-D862-81C0FF4055E1}"/>
              </a:ext>
            </a:extLst>
          </p:cNvPr>
          <p:cNvSpPr/>
          <p:nvPr/>
        </p:nvSpPr>
        <p:spPr>
          <a:xfrm>
            <a:off x="658368" y="1179576"/>
            <a:ext cx="9601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/>
              <a:t>RHP-Funded Projects Not Yet Operating </a:t>
            </a: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973D0183-DD66-9B0E-098F-514A0B75BCA0}"/>
              </a:ext>
            </a:extLst>
          </p:cNvPr>
          <p:cNvSpPr/>
          <p:nvPr/>
        </p:nvSpPr>
        <p:spPr>
          <a:xfrm>
            <a:off x="749807" y="1700784"/>
            <a:ext cx="5461211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E2A5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Impact Life Recovery Houses – Bear, DE</a:t>
            </a:r>
            <a:endParaRPr lang="en-US" sz="200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6BE6617F-11DC-5748-CD13-B29D852DBB85}"/>
              </a:ext>
            </a:extLst>
          </p:cNvPr>
          <p:cNvSpPr/>
          <p:nvPr/>
        </p:nvSpPr>
        <p:spPr>
          <a:xfrm>
            <a:off x="768095" y="2148839"/>
            <a:ext cx="7763430" cy="365673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1600" dirty="0">
                <a:solidFill>
                  <a:srgbClr val="1E2A54"/>
                </a:solidFill>
                <a:latin typeface="Montserrat" pitchFamily="34" charset="0"/>
              </a:rPr>
              <a:t>Phase I Acquisition: $936,724.42</a:t>
            </a:r>
          </a:p>
          <a:p>
            <a:r>
              <a:rPr lang="en-US" sz="1600" dirty="0">
                <a:solidFill>
                  <a:srgbClr val="1E2A54"/>
                </a:solidFill>
                <a:latin typeface="Montserrat" pitchFamily="34" charset="0"/>
              </a:rPr>
              <a:t>Phase II Front House New Construction: $836,288.88</a:t>
            </a:r>
          </a:p>
          <a:p>
            <a:r>
              <a:rPr lang="en-US" sz="1600" dirty="0">
                <a:solidFill>
                  <a:srgbClr val="1E2A54"/>
                </a:solidFill>
                <a:latin typeface="Montserrat" pitchFamily="34" charset="0"/>
              </a:rPr>
              <a:t>Phase III Back House New Construction: $710,689.02</a:t>
            </a:r>
          </a:p>
          <a:p>
            <a:endParaRPr lang="en-US" sz="1600" dirty="0">
              <a:solidFill>
                <a:srgbClr val="1E2A54"/>
              </a:solidFill>
              <a:latin typeface="Montserrat" pitchFamily="34" charset="0"/>
            </a:endParaRPr>
          </a:p>
          <a:p>
            <a:r>
              <a:rPr lang="en-US" sz="1600" dirty="0">
                <a:solidFill>
                  <a:srgbClr val="1E2A54"/>
                </a:solidFill>
                <a:latin typeface="Montserrat" pitchFamily="34" charset="0"/>
              </a:rPr>
              <a:t>Phase II will serve men in SUD recovery, while Phase III will serve women in SUD recovery. </a:t>
            </a:r>
          </a:p>
          <a:p>
            <a:endParaRPr lang="en-US" sz="1600" dirty="0">
              <a:solidFill>
                <a:srgbClr val="1E2A54"/>
              </a:solidFill>
              <a:latin typeface="Montserrat" pitchFamily="34" charset="0"/>
            </a:endParaRPr>
          </a:p>
          <a:p>
            <a:r>
              <a:rPr lang="en-US" sz="1600" dirty="0">
                <a:solidFill>
                  <a:srgbClr val="1E2A54"/>
                </a:solidFill>
                <a:latin typeface="Montserrat" pitchFamily="34" charset="0"/>
              </a:rPr>
              <a:t>Both Phase II and III will provide temporary housing, re-entry services, access to licensed medical providers, and employment partnerships. </a:t>
            </a:r>
          </a:p>
          <a:p>
            <a:endParaRPr lang="en-US" sz="1600" dirty="0">
              <a:solidFill>
                <a:srgbClr val="1E2A54"/>
              </a:solidFill>
              <a:latin typeface="Montserrat" pitchFamily="34" charset="0"/>
            </a:endParaRPr>
          </a:p>
          <a:p>
            <a:r>
              <a:rPr lang="en-US" sz="1600" dirty="0">
                <a:solidFill>
                  <a:srgbClr val="1E2A54"/>
                </a:solidFill>
                <a:latin typeface="Montserrat" pitchFamily="34" charset="0"/>
              </a:rPr>
              <a:t>Phase II is nearing construction completion and is hoping to open doors for residents before the end of 2026. Phase III has completed construction and welcomed residents in August 2026.</a:t>
            </a:r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7D45A444-A466-A86E-3C70-D649C09E8C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174048" y="1682496"/>
            <a:ext cx="3707312" cy="3368621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endParaRPr lang="en-US" sz="1500" dirty="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1486EBB6-563B-C689-5D0E-45314236C0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378440" y="6464808"/>
            <a:ext cx="12344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endParaRPr lang="en-US" sz="65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97C509F-DFA2-0D01-6DBB-FA8ACF94D9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23220" y="5603674"/>
            <a:ext cx="1895298" cy="860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13685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E3871E-23ED-E9CF-21EE-B5E51CEA92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11BEDC1E-CD1A-80B7-2E42-4F1CA70B6C4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40080" y="685800"/>
            <a:ext cx="10789920" cy="50292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1E2A54"/>
                </a:solidFill>
                <a:effectLst/>
                <a:uLnTx/>
                <a:uFillTx/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Eligible RHP Activities 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774D3DF1-A4D2-2623-3A4D-D9AC560D10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8368" y="1179576"/>
            <a:ext cx="9601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05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BF265379-513B-2AD1-46F9-0AE4EED3DDBD}"/>
              </a:ext>
            </a:extLst>
          </p:cNvPr>
          <p:cNvSpPr/>
          <p:nvPr/>
        </p:nvSpPr>
        <p:spPr>
          <a:xfrm>
            <a:off x="749808" y="1700784"/>
            <a:ext cx="53461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E2A5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Eligible RHP Activities</a:t>
            </a:r>
            <a:endParaRPr lang="en-US" sz="200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B3036B34-00DE-9A70-9BBB-9E4D9AE52F66}"/>
              </a:ext>
            </a:extLst>
          </p:cNvPr>
          <p:cNvSpPr/>
          <p:nvPr/>
        </p:nvSpPr>
        <p:spPr>
          <a:xfrm>
            <a:off x="768095" y="2148840"/>
            <a:ext cx="7685791" cy="268833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1600" dirty="0">
                <a:solidFill>
                  <a:srgbClr val="1E2A54"/>
                </a:solidFill>
                <a:latin typeface="Montserrat" pitchFamily="34" charset="0"/>
              </a:rPr>
              <a:t>Per the HUD-approved FY2026 Action Plan: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1E2A54"/>
                </a:solidFill>
                <a:latin typeface="Montserrat" pitchFamily="34" charset="0"/>
              </a:rPr>
              <a:t>Administration &amp; Planning Costs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1E2A54"/>
                </a:solidFill>
                <a:latin typeface="Montserrat" pitchFamily="34" charset="0"/>
              </a:rPr>
              <a:t>Payment of Lease, Rent, &amp; Utilities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1E2A54"/>
                </a:solidFill>
                <a:latin typeface="Montserrat" pitchFamily="34" charset="0"/>
              </a:rPr>
              <a:t>Acquisition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1E2A54"/>
                </a:solidFill>
                <a:latin typeface="Montserrat" pitchFamily="34" charset="0"/>
              </a:rPr>
              <a:t>Relocation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1E2A54"/>
                </a:solidFill>
                <a:latin typeface="Montserrat" pitchFamily="34" charset="0"/>
              </a:rPr>
              <a:t>Demolition, Rehabilitation, and/or Renovation Costs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1E2A54"/>
                </a:solidFill>
                <a:latin typeface="Montserrat" pitchFamily="34" charset="0"/>
              </a:rPr>
              <a:t>Pre-Development &amp; Soft Costs</a:t>
            </a:r>
          </a:p>
          <a:p>
            <a:pPr>
              <a:lnSpc>
                <a:spcPct val="150000"/>
              </a:lnSpc>
            </a:pPr>
            <a:endParaRPr lang="en-US" sz="1600" dirty="0">
              <a:solidFill>
                <a:srgbClr val="1E2A54"/>
              </a:solidFill>
              <a:latin typeface="Montserrat" pitchFamily="34" charset="0"/>
            </a:endParaRPr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6B36A59D-2B68-89E1-8ECB-858BDD8156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174048" y="1682496"/>
            <a:ext cx="3707312" cy="3368621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endParaRPr lang="en-US" sz="1500" dirty="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7DC644EF-2D26-57A6-8C65-6548BEBA2C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378440" y="6464808"/>
            <a:ext cx="12344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endParaRPr lang="en-US" sz="65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4878AF2-9DDA-6875-1406-832F2A137F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23220" y="5603674"/>
            <a:ext cx="1895298" cy="860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0801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D31732-1BD4-503F-3E2E-279AD96AF3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D3EB5A3D-C4D1-4C9E-A36F-E288FCC6E19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40080" y="685800"/>
            <a:ext cx="10789920" cy="50292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1E2A54"/>
                </a:solidFill>
                <a:effectLst/>
                <a:uLnTx/>
                <a:uFillTx/>
                <a:latin typeface="Montserrat" pitchFamily="34" charset="0"/>
                <a:ea typeface="Montserrat" pitchFamily="34" charset="-122"/>
                <a:cs typeface="Montserrat" pitchFamily="34" charset="-120"/>
              </a:rPr>
              <a:t>Housing Delaware Contacts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8174FF45-FC52-57C7-BE00-BF43867803B5}"/>
              </a:ext>
            </a:extLst>
          </p:cNvPr>
          <p:cNvSpPr/>
          <p:nvPr/>
        </p:nvSpPr>
        <p:spPr>
          <a:xfrm>
            <a:off x="658368" y="1179576"/>
            <a:ext cx="9601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/>
              <a:t>Question and/or Comment Submission Information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6A939E5-A551-ABD0-5DB6-74063EF4192F}"/>
              </a:ext>
            </a:extLst>
          </p:cNvPr>
          <p:cNvSpPr txBox="1"/>
          <p:nvPr/>
        </p:nvSpPr>
        <p:spPr>
          <a:xfrm>
            <a:off x="685800" y="1526875"/>
            <a:ext cx="9601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Public Comment Period Closing Date: </a:t>
            </a:r>
            <a:r>
              <a:rPr lang="en-US" sz="1600" b="1" dirty="0">
                <a:solidFill>
                  <a:schemeClr val="accent1">
                    <a:lumMod val="50000"/>
                  </a:schemeClr>
                </a:solidFill>
              </a:rPr>
              <a:t>Tuesday, November 10, 2026, at 4 P.M.</a:t>
            </a:r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A73B57EC-3645-4CD7-67A2-53F5B72CB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5800" y="2246723"/>
            <a:ext cx="2971800" cy="2311834"/>
          </a:xfrm>
          <a:prstGeom prst="roundRect">
            <a:avLst>
              <a:gd name="adj" fmla="val 2462"/>
            </a:avLst>
          </a:prstGeom>
          <a:solidFill>
            <a:srgbClr val="EEF0F4"/>
          </a:solidFill>
          <a:ln w="12700">
            <a:solidFill>
              <a:srgbClr val="EEF0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24BEB7AC-83B1-0F4B-0D80-25002830CF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14400" y="2487168"/>
            <a:ext cx="914400" cy="73152"/>
          </a:xfrm>
          <a:prstGeom prst="rect">
            <a:avLst/>
          </a:prstGeom>
          <a:solidFill>
            <a:srgbClr val="C6424B"/>
          </a:solidFill>
          <a:ln w="12700">
            <a:solidFill>
              <a:srgbClr val="C6424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DED94FCE-A43E-5BEA-0C4E-9A014CD30F38}"/>
              </a:ext>
            </a:extLst>
          </p:cNvPr>
          <p:cNvSpPr/>
          <p:nvPr/>
        </p:nvSpPr>
        <p:spPr>
          <a:xfrm>
            <a:off x="914400" y="2800765"/>
            <a:ext cx="2468880" cy="4900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E2A5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Sydney Eihinger</a:t>
            </a:r>
          </a:p>
          <a:p>
            <a:pPr marL="0" indent="0">
              <a:buNone/>
            </a:pPr>
            <a:r>
              <a:rPr lang="en-US" sz="1000" dirty="0">
                <a:solidFill>
                  <a:srgbClr val="1E2A54"/>
                </a:solidFill>
                <a:latin typeface="Montserrat" pitchFamily="34" charset="0"/>
              </a:rPr>
              <a:t>Homelessness Initiatives Program Specialist II </a:t>
            </a:r>
            <a:endParaRPr lang="en-US" sz="1000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B84ACF3D-DAD9-00BF-95DC-B1F416529D9B}"/>
              </a:ext>
            </a:extLst>
          </p:cNvPr>
          <p:cNvSpPr/>
          <p:nvPr/>
        </p:nvSpPr>
        <p:spPr>
          <a:xfrm>
            <a:off x="914400" y="3297244"/>
            <a:ext cx="2468880" cy="125487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1100" dirty="0">
                <a:solidFill>
                  <a:srgbClr val="1E2A54"/>
                </a:solidFill>
                <a:latin typeface="Montserrat" pitchFamily="34" charset="0"/>
                <a:hlinkClick r:id="rId3"/>
              </a:rPr>
              <a:t>Sydney.Eihinger@delaware.gov</a:t>
            </a:r>
            <a:endParaRPr lang="en-US" sz="1100" dirty="0">
              <a:solidFill>
                <a:srgbClr val="1E2A54"/>
              </a:solidFill>
              <a:latin typeface="Montserrat" pitchFamily="34" charset="0"/>
            </a:endParaRPr>
          </a:p>
          <a:p>
            <a:r>
              <a:rPr lang="en-US" sz="1100" dirty="0">
                <a:solidFill>
                  <a:srgbClr val="1E2A54"/>
                </a:solidFill>
                <a:latin typeface="Montserrat" pitchFamily="34" charset="0"/>
              </a:rPr>
              <a:t> </a:t>
            </a:r>
          </a:p>
          <a:p>
            <a:pPr marL="0" indent="0">
              <a:buNone/>
            </a:pPr>
            <a:r>
              <a:rPr lang="en-US" sz="1100" dirty="0">
                <a:solidFill>
                  <a:srgbClr val="1E2A5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302-739-4263</a:t>
            </a:r>
          </a:p>
          <a:p>
            <a:pPr marL="0" indent="0">
              <a:buNone/>
            </a:pPr>
            <a:endParaRPr lang="en-US" sz="1100" dirty="0">
              <a:solidFill>
                <a:srgbClr val="1E2A54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marL="0" indent="0">
              <a:buNone/>
            </a:pPr>
            <a:r>
              <a:rPr lang="en-US" sz="1100" dirty="0">
                <a:solidFill>
                  <a:srgbClr val="1E2A5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18 The Green</a:t>
            </a:r>
          </a:p>
          <a:p>
            <a:pPr marL="0" indent="0">
              <a:buNone/>
            </a:pPr>
            <a:r>
              <a:rPr lang="en-US" sz="1100" dirty="0">
                <a:solidFill>
                  <a:srgbClr val="1E2A5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Dover, DE 19901</a:t>
            </a:r>
          </a:p>
          <a:p>
            <a:pPr marL="0" indent="0">
              <a:buNone/>
            </a:pPr>
            <a:endParaRPr lang="en-US" sz="1100" dirty="0">
              <a:solidFill>
                <a:srgbClr val="1E2A54"/>
              </a:solidFill>
              <a:latin typeface="Montserrat" pitchFamily="34" charset="0"/>
            </a:endParaRPr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28173006-1D4E-9744-2380-53E034660D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160520" y="2245859"/>
            <a:ext cx="2971800" cy="2306255"/>
          </a:xfrm>
          <a:prstGeom prst="roundRect">
            <a:avLst>
              <a:gd name="adj" fmla="val 2462"/>
            </a:avLst>
          </a:prstGeom>
          <a:solidFill>
            <a:srgbClr val="EEF0F4"/>
          </a:solidFill>
          <a:ln w="12700">
            <a:solidFill>
              <a:srgbClr val="EEF0F4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93640C5C-03B5-799E-4ED4-7B7352E965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389120" y="2487168"/>
            <a:ext cx="914400" cy="73152"/>
          </a:xfrm>
          <a:prstGeom prst="rect">
            <a:avLst/>
          </a:prstGeom>
          <a:solidFill>
            <a:srgbClr val="F89D23"/>
          </a:solidFill>
          <a:ln w="12700">
            <a:solidFill>
              <a:srgbClr val="F89D2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2F9A56B6-C5A6-5ADC-48AA-C7D573A05EB1}"/>
              </a:ext>
            </a:extLst>
          </p:cNvPr>
          <p:cNvSpPr/>
          <p:nvPr/>
        </p:nvSpPr>
        <p:spPr>
          <a:xfrm>
            <a:off x="4389120" y="2800766"/>
            <a:ext cx="2423160" cy="3437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E2A5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Janell Stanton</a:t>
            </a:r>
          </a:p>
          <a:p>
            <a:pPr marL="0" indent="0">
              <a:buNone/>
            </a:pPr>
            <a:r>
              <a:rPr lang="en-US" sz="1000" dirty="0">
                <a:solidFill>
                  <a:srgbClr val="1E2A54"/>
                </a:solidFill>
                <a:latin typeface="Montserrat" pitchFamily="34" charset="0"/>
              </a:rPr>
              <a:t>Homelessness Initiatives Manager</a:t>
            </a:r>
            <a:endParaRPr lang="en-US" sz="1000" dirty="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397D3005-B195-B993-935E-AF23D92D9ED6}"/>
              </a:ext>
            </a:extLst>
          </p:cNvPr>
          <p:cNvSpPr/>
          <p:nvPr/>
        </p:nvSpPr>
        <p:spPr>
          <a:xfrm>
            <a:off x="4389120" y="3297244"/>
            <a:ext cx="2468880" cy="125487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chemeClr val="accent1">
                    <a:lumMod val="50000"/>
                  </a:schemeClr>
                </a:solidFill>
                <a:hlinkClick r:id="rId4"/>
              </a:rPr>
              <a:t>Janell.Stanton@delaware.gov</a:t>
            </a: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sz="1100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pPr marL="0" indent="0">
              <a:buNone/>
            </a:pPr>
            <a:r>
              <a:rPr lang="en-US" sz="1100" dirty="0">
                <a:solidFill>
                  <a:schemeClr val="accent1">
                    <a:lumMod val="50000"/>
                  </a:schemeClr>
                </a:solidFill>
              </a:rPr>
              <a:t>302-739-4263</a:t>
            </a:r>
          </a:p>
          <a:p>
            <a:pPr marL="0" indent="0">
              <a:buNone/>
            </a:pP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sz="1100" dirty="0">
                <a:solidFill>
                  <a:schemeClr val="accent1">
                    <a:lumMod val="50000"/>
                  </a:schemeClr>
                </a:solidFill>
              </a:rPr>
              <a:t>18 The Green</a:t>
            </a:r>
          </a:p>
          <a:p>
            <a:pPr marL="0" indent="0">
              <a:buNone/>
            </a:pPr>
            <a:r>
              <a:rPr lang="en-US" sz="1100" dirty="0">
                <a:solidFill>
                  <a:schemeClr val="accent1">
                    <a:lumMod val="50000"/>
                  </a:schemeClr>
                </a:solidFill>
              </a:rPr>
              <a:t>Dover, DE 19901</a:t>
            </a:r>
          </a:p>
          <a:p>
            <a:pPr marL="0" indent="0">
              <a:buNone/>
            </a:pP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2" name="Shape 10">
            <a:extLst>
              <a:ext uri="{FF2B5EF4-FFF2-40B4-BE49-F238E27FC236}">
                <a16:creationId xmlns:a16="http://schemas.microsoft.com/office/drawing/2014/main" id="{3F4AFEDB-0184-45F3-C5A6-9A80DC3FFD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35240" y="2240281"/>
            <a:ext cx="2971800" cy="2311833"/>
          </a:xfrm>
          <a:prstGeom prst="roundRect">
            <a:avLst>
              <a:gd name="adj" fmla="val 2462"/>
            </a:avLst>
          </a:prstGeom>
          <a:solidFill>
            <a:srgbClr val="EEF0F4"/>
          </a:solidFill>
          <a:ln w="12700">
            <a:solidFill>
              <a:srgbClr val="EEF0F4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13" name="Shape 11">
            <a:extLst>
              <a:ext uri="{FF2B5EF4-FFF2-40B4-BE49-F238E27FC236}">
                <a16:creationId xmlns:a16="http://schemas.microsoft.com/office/drawing/2014/main" id="{6037CDF6-B92C-E6BB-DBD6-6F33641C47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863840" y="2492171"/>
            <a:ext cx="914400" cy="73152"/>
          </a:xfrm>
          <a:prstGeom prst="rect">
            <a:avLst/>
          </a:prstGeom>
          <a:solidFill>
            <a:srgbClr val="1FA94E"/>
          </a:solidFill>
          <a:ln w="12700">
            <a:solidFill>
              <a:srgbClr val="1FA94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C0E5B15F-2A6C-5F05-3C4F-FFB99EDB62E0}"/>
              </a:ext>
            </a:extLst>
          </p:cNvPr>
          <p:cNvSpPr/>
          <p:nvPr/>
        </p:nvSpPr>
        <p:spPr>
          <a:xfrm>
            <a:off x="7863840" y="2800766"/>
            <a:ext cx="2423160" cy="3437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E2A5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Alice Davis</a:t>
            </a:r>
          </a:p>
          <a:p>
            <a:pPr marL="0" indent="0">
              <a:buNone/>
            </a:pPr>
            <a:r>
              <a:rPr lang="en-US" sz="1000" dirty="0">
                <a:solidFill>
                  <a:srgbClr val="1E2A54"/>
                </a:solidFill>
                <a:latin typeface="Montserrat" pitchFamily="34" charset="0"/>
              </a:rPr>
              <a:t>Director of Homelessness Initiatives</a:t>
            </a:r>
            <a:endParaRPr lang="en-US" sz="1000" dirty="0"/>
          </a:p>
        </p:txBody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642C0D7B-34FD-9D95-ACBB-B9A6E96572D0}"/>
              </a:ext>
            </a:extLst>
          </p:cNvPr>
          <p:cNvSpPr/>
          <p:nvPr/>
        </p:nvSpPr>
        <p:spPr>
          <a:xfrm>
            <a:off x="7863840" y="3292241"/>
            <a:ext cx="2468880" cy="12598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1E2A5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  <a:hlinkClick r:id="rId5"/>
              </a:rPr>
              <a:t>Alice.Davis@delaware.gov</a:t>
            </a:r>
            <a:endParaRPr lang="en-US" sz="1100" dirty="0">
              <a:solidFill>
                <a:srgbClr val="1E2A54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marL="0" indent="0">
              <a:buNone/>
            </a:pPr>
            <a:r>
              <a:rPr lang="en-US" sz="1100" dirty="0">
                <a:solidFill>
                  <a:srgbClr val="1E2A5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</a:t>
            </a:r>
          </a:p>
          <a:p>
            <a:pPr marL="0" indent="0">
              <a:buNone/>
            </a:pPr>
            <a:r>
              <a:rPr lang="en-US" sz="1100" dirty="0">
                <a:solidFill>
                  <a:srgbClr val="1E2A54"/>
                </a:solidFill>
                <a:latin typeface="Montserrat" pitchFamily="34" charset="0"/>
              </a:rPr>
              <a:t>302-739-4263</a:t>
            </a:r>
          </a:p>
          <a:p>
            <a:pPr marL="0" indent="0">
              <a:buNone/>
            </a:pPr>
            <a:endParaRPr lang="en-US" sz="1100" dirty="0">
              <a:solidFill>
                <a:srgbClr val="1E2A54"/>
              </a:solidFill>
              <a:latin typeface="Montserrat" pitchFamily="34" charset="0"/>
            </a:endParaRPr>
          </a:p>
          <a:p>
            <a:pPr marL="0" indent="0">
              <a:buNone/>
            </a:pPr>
            <a:r>
              <a:rPr lang="en-US" sz="1100" dirty="0">
                <a:solidFill>
                  <a:srgbClr val="1E2A54"/>
                </a:solidFill>
                <a:latin typeface="Montserrat" pitchFamily="34" charset="0"/>
              </a:rPr>
              <a:t>18 The Green</a:t>
            </a:r>
          </a:p>
          <a:p>
            <a:pPr marL="0" indent="0">
              <a:buNone/>
            </a:pPr>
            <a:r>
              <a:rPr lang="en-US" sz="1100" dirty="0">
                <a:solidFill>
                  <a:srgbClr val="1E2A54"/>
                </a:solidFill>
                <a:latin typeface="Montserrat" pitchFamily="34" charset="0"/>
              </a:rPr>
              <a:t>Dover, DE 19901</a:t>
            </a:r>
          </a:p>
          <a:p>
            <a:pPr marL="0" indent="0">
              <a:buNone/>
            </a:pPr>
            <a:endParaRPr lang="en-US" sz="1100" dirty="0">
              <a:solidFill>
                <a:srgbClr val="1E2A54"/>
              </a:solidFill>
              <a:latin typeface="Montserrat" pitchFamily="34" charset="0"/>
            </a:endParaRPr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855FE56C-AEEC-E1AC-6AC4-F3BFC43640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378440" y="6464808"/>
            <a:ext cx="12344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endParaRPr lang="en-US" sz="650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FB005527-9FF3-722A-68AA-43DE966FAB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23220" y="5603674"/>
            <a:ext cx="1895298" cy="860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45582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11"/>
          <p:cNvSpPr>
            <a:spLocks noGrp="1"/>
          </p:cNvSpPr>
          <p:nvPr>
            <p:ph type="title" idx="4294967295"/>
          </p:nvPr>
        </p:nvSpPr>
        <p:spPr>
          <a:xfrm>
            <a:off x="1836857" y="3832637"/>
            <a:ext cx="8531352" cy="64008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rmAutofit fontScale="9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Thank you!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Text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240280" y="3886200"/>
            <a:ext cx="77266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400" dirty="0"/>
          </a:p>
        </p:txBody>
      </p:sp>
      <p:sp>
        <p:nvSpPr>
          <p:cNvPr id="16" name="Text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63440" y="4718304"/>
            <a:ext cx="288036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150" dirty="0"/>
          </a:p>
        </p:txBody>
      </p:sp>
      <p:sp>
        <p:nvSpPr>
          <p:cNvPr id="17" name="Text 15"/>
          <p:cNvSpPr/>
          <p:nvPr/>
        </p:nvSpPr>
        <p:spPr>
          <a:xfrm>
            <a:off x="3657600" y="5806440"/>
            <a:ext cx="4892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950" dirty="0">
                <a:solidFill>
                  <a:srgbClr val="DCE2EA"/>
                </a:solidFill>
                <a:latin typeface="Montserrat"/>
                <a:ea typeface="Montserrat" pitchFamily="34" charset="-122"/>
                <a:cs typeface="Montserrat" pitchFamily="34" charset="-120"/>
              </a:rPr>
              <a:t>destatehousing.com  • (888) 363-8808</a:t>
            </a:r>
            <a:endParaRPr lang="en-US" sz="950" dirty="0">
              <a:latin typeface="Montserra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2F64212-C55A-7C7B-52DA-BF257D59BD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3755" y="859035"/>
            <a:ext cx="4017556" cy="161114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Montserra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Montserrat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ousing_Delaware_Template_Official_final" id="{2FA4103B-2440-43AA-A3FF-8EA1759DA4EF}" vid="{6A870CC2-9B11-4C01-9676-0A577209E3B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RHP Annual Performance Report 10.1.2025 to 9.30.2026 PowerPoint</Template>
  <TotalTime>151</TotalTime>
  <Words>558</Words>
  <Application>Microsoft Office PowerPoint</Application>
  <PresentationFormat>Widescreen</PresentationFormat>
  <Paragraphs>115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Montserrat</vt:lpstr>
      <vt:lpstr>Office Theme</vt:lpstr>
      <vt:lpstr>Recovery Housing Program Annual Performance Report  Public Hearing</vt:lpstr>
      <vt:lpstr>Agenda</vt:lpstr>
      <vt:lpstr>What is the Recovery Housing Program?</vt:lpstr>
      <vt:lpstr>Completed RHP Projects</vt:lpstr>
      <vt:lpstr>Current RHP Projects </vt:lpstr>
      <vt:lpstr>Eligible RHP Activities </vt:lpstr>
      <vt:lpstr>Housing Delaware Contacts</vt:lpstr>
      <vt:lpstr>Thank you!</vt:lpstr>
    </vt:vector>
  </TitlesOfParts>
  <Company>State of Delaware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>Housing Delaware master template</dc:subject>
  <dc:creator>Eihinger, Sydney (DSHA)</dc:creator>
  <cp:lastModifiedBy>Meier, Ashley (DSHA)</cp:lastModifiedBy>
  <cp:revision>5</cp:revision>
  <dcterms:created xsi:type="dcterms:W3CDTF">2026-10-26T11:20:42Z</dcterms:created>
  <dcterms:modified xsi:type="dcterms:W3CDTF">2026-10-26T14:37:25Z</dcterms:modified>
</cp:coreProperties>
</file>