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8" r:id="rId3"/>
    <p:sldId id="261" r:id="rId4"/>
    <p:sldId id="260" r:id="rId5"/>
    <p:sldId id="270" r:id="rId6"/>
    <p:sldId id="271" r:id="rId7"/>
    <p:sldId id="272" r:id="rId8"/>
    <p:sldId id="259" r:id="rId9"/>
    <p:sldId id="257" r:id="rId10"/>
    <p:sldId id="273" r:id="rId11"/>
    <p:sldId id="269" r:id="rId12"/>
    <p:sldId id="258" r:id="rId13"/>
    <p:sldId id="265" r:id="rId14"/>
    <p:sldId id="267"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snapToObjects="1">
      <p:cViewPr varScale="1">
        <p:scale>
          <a:sx n="95" d="100"/>
          <a:sy n="95" d="100"/>
        </p:scale>
        <p:origin x="396" y="11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71B31BE0-422A-4504-A0EA-24AE81D74235}" type="datetimeFigureOut">
              <a:t>10/26/2026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D8E043C1-DCAF-4281-90D3-9E594CCDA5BA}" type="slidenum">
              <a:t>‹#›</a:t>
            </a:fld>
            <a:endParaRPr lang="en-US"/>
          </a:p>
        </p:txBody>
      </p:sp>
    </p:spTree>
    <p:extLst>
      <p:ext uri="{BB962C8B-B14F-4D97-AF65-F5344CB8AC3E}">
        <p14:creationId xmlns:p14="http://schemas.microsoft.com/office/powerpoint/2010/main" val="2156657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7189F-A80C-6BFE-FA6D-B97707467D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757B2-7BE7-A40A-45F7-A3D480408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F45FB-E686-F31F-2F22-406258EEF6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E1679A-D9C0-3A4D-29E0-0F01DF450D5A}"/>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3291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1 Cover Title">
    <p:bg>
      <p:bgPr>
        <a:solidFill>
          <a:srgbClr val="1E2A54"/>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A54"/>
          </a:solidFill>
          <a:ln w="12700">
            <a:solidFill>
              <a:srgbClr val="1E2A54">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2 Agenda TOC">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3 Section Divider">
    <p:bg>
      <p:bgPr>
        <a:solidFill>
          <a:srgbClr val="1E2A54"/>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A54"/>
          </a:solidFill>
          <a:ln w="12700">
            <a:solidFill>
              <a:srgbClr val="1E2A54">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4 Standard 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05 Columns">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6 Big Stat">
    <p:bg>
      <p:bgPr>
        <a:solidFill>
          <a:srgbClr val="1E2A54"/>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A54"/>
          </a:solidFill>
          <a:ln w="12700">
            <a:solidFill>
              <a:srgbClr val="1E2A54">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7 Full Bleed Photo">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08 Quote Testimony">
    <p:bg>
      <p:bgPr>
        <a:solidFill>
          <a:srgbClr val="1E2A54"/>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A54"/>
          </a:solidFill>
          <a:ln w="12700">
            <a:solidFill>
              <a:srgbClr val="1E2A54">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09 Data Char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 Team Abou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1 Timeline Roadmap">
    <p:bg>
      <p:bgPr>
        <a:solidFill>
          <a:srgbClr val="1E2A54"/>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A54"/>
          </a:solidFill>
          <a:ln w="12700">
            <a:solidFill>
              <a:srgbClr val="1E2A54">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 Closing CTA">
    <p:bg>
      <p:bgPr>
        <a:solidFill>
          <a:srgbClr val="1E2A54"/>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A54"/>
          </a:solidFill>
          <a:ln w="12700">
            <a:solidFill>
              <a:srgbClr val="1E2A54">
                <a:alpha val="0"/>
              </a:srgbClr>
            </a:solidFill>
            <a:prstDash val="solid"/>
          </a:ln>
        </p:spPr>
        <p:txBody>
          <a:bodyPr/>
          <a:lstStyle/>
          <a:p>
            <a:endParaRPr lang="en-US"/>
          </a:p>
        </p:txBody>
      </p:sp>
      <p:sp>
        <p:nvSpPr>
          <p:cNvPr id="3" name="Shape 1"/>
          <p:cNvSpPr/>
          <p:nvPr/>
        </p:nvSpPr>
        <p:spPr>
          <a:xfrm>
            <a:off x="502920" y="384048"/>
            <a:ext cx="224028" cy="45720"/>
          </a:xfrm>
          <a:prstGeom prst="rect">
            <a:avLst/>
          </a:prstGeom>
          <a:solidFill>
            <a:srgbClr val="C6424B"/>
          </a:solidFill>
          <a:ln w="12700">
            <a:solidFill>
              <a:srgbClr val="C6424B">
                <a:alpha val="0"/>
              </a:srgbClr>
            </a:solidFill>
            <a:prstDash val="solid"/>
          </a:ln>
        </p:spPr>
        <p:txBody>
          <a:bodyPr/>
          <a:lstStyle/>
          <a:p>
            <a:endParaRPr lang="en-US"/>
          </a:p>
        </p:txBody>
      </p:sp>
      <p:sp>
        <p:nvSpPr>
          <p:cNvPr id="4" name="Shape 2"/>
          <p:cNvSpPr/>
          <p:nvPr/>
        </p:nvSpPr>
        <p:spPr>
          <a:xfrm>
            <a:off x="758952" y="384048"/>
            <a:ext cx="224028" cy="45720"/>
          </a:xfrm>
          <a:prstGeom prst="rect">
            <a:avLst/>
          </a:prstGeom>
          <a:solidFill>
            <a:srgbClr val="F89D23"/>
          </a:solidFill>
          <a:ln w="12700">
            <a:solidFill>
              <a:srgbClr val="F89D23">
                <a:alpha val="0"/>
              </a:srgbClr>
            </a:solidFill>
            <a:prstDash val="solid"/>
          </a:ln>
        </p:spPr>
        <p:txBody>
          <a:bodyPr/>
          <a:lstStyle/>
          <a:p>
            <a:endParaRPr lang="en-US"/>
          </a:p>
        </p:txBody>
      </p:sp>
      <p:sp>
        <p:nvSpPr>
          <p:cNvPr id="5" name="Shape 3"/>
          <p:cNvSpPr/>
          <p:nvPr/>
        </p:nvSpPr>
        <p:spPr>
          <a:xfrm>
            <a:off x="1014984" y="384048"/>
            <a:ext cx="224028" cy="45720"/>
          </a:xfrm>
          <a:prstGeom prst="rect">
            <a:avLst/>
          </a:prstGeom>
          <a:solidFill>
            <a:srgbClr val="1FA94E"/>
          </a:solidFill>
          <a:ln w="12700">
            <a:solidFill>
              <a:srgbClr val="1FA94E">
                <a:alpha val="0"/>
              </a:srgbClr>
            </a:solidFill>
            <a:prstDash val="solid"/>
          </a:ln>
        </p:spPr>
        <p:txBody>
          <a:bodyPr/>
          <a:lstStyle/>
          <a:p>
            <a:endParaRPr lang="en-US"/>
          </a:p>
        </p:txBody>
      </p:sp>
      <p:sp>
        <p:nvSpPr>
          <p:cNvPr id="6" name="Shape 4"/>
          <p:cNvSpPr/>
          <p:nvPr/>
        </p:nvSpPr>
        <p:spPr>
          <a:xfrm>
            <a:off x="1271016" y="384048"/>
            <a:ext cx="224028" cy="45720"/>
          </a:xfrm>
          <a:prstGeom prst="rect">
            <a:avLst/>
          </a:prstGeom>
          <a:solidFill>
            <a:srgbClr val="49A5BE"/>
          </a:solidFill>
          <a:ln w="12700">
            <a:solidFill>
              <a:srgbClr val="49A5BE">
                <a:alpha val="0"/>
              </a:srgbClr>
            </a:solidFill>
            <a:prstDash val="solid"/>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destatehousing.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DSHA_comdev@delaware.gov" TargetMode="External"/><Relationship Id="rId2" Type="http://schemas.openxmlformats.org/officeDocument/2006/relationships/hyperlink" Target="https://www.destatehousing.com/community-benefit/#esg"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hyperlink" Target="mailto:Zoe.Rawheiser@delaware.gov" TargetMode="External"/><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hyperlink" Target="http://www.destatehousing.com/" TargetMode="External"/><Relationship Id="rId5" Type="http://schemas.openxmlformats.org/officeDocument/2006/relationships/hyperlink" Target="mailto:Alice.Davis@delaware.gov" TargetMode="External"/><Relationship Id="rId4" Type="http://schemas.openxmlformats.org/officeDocument/2006/relationships/hyperlink" Target="mailto:Janell.Stanton@delaware.gov"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0D2290-89A9-C61A-2950-5E0462DE72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93755" y="854618"/>
            <a:ext cx="4017556" cy="1611146"/>
          </a:xfrm>
          <a:prstGeom prst="rect">
            <a:avLst/>
          </a:prstGeom>
        </p:spPr>
      </p:pic>
      <p:pic>
        <p:nvPicPr>
          <p:cNvPr id="3" name="Picture 2">
            <a:extLst>
              <a:ext uri="{FF2B5EF4-FFF2-40B4-BE49-F238E27FC236}">
                <a16:creationId xmlns:a16="http://schemas.microsoft.com/office/drawing/2014/main" id="{B31B704C-1653-AD98-723C-F1F46452E00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56" y="0"/>
            <a:ext cx="12160289" cy="6858000"/>
          </a:xfrm>
          <a:prstGeom prst="rect">
            <a:avLst/>
          </a:prstGeom>
        </p:spPr>
      </p:pic>
      <p:sp>
        <p:nvSpPr>
          <p:cNvPr id="4" name="Title 3">
            <a:extLst>
              <a:ext uri="{FF2B5EF4-FFF2-40B4-BE49-F238E27FC236}">
                <a16:creationId xmlns:a16="http://schemas.microsoft.com/office/drawing/2014/main" id="{29BF673C-F8F0-7DF4-1A4C-78316E0BED02}"/>
              </a:ext>
            </a:extLst>
          </p:cNvPr>
          <p:cNvSpPr>
            <a:spLocks noGrp="1"/>
          </p:cNvSpPr>
          <p:nvPr>
            <p:ph type="title" idx="4294967295"/>
          </p:nvPr>
        </p:nvSpPr>
        <p:spPr>
          <a:xfrm>
            <a:off x="838200" y="-1325563"/>
            <a:ext cx="10515600" cy="1325563"/>
          </a:xfrm>
          <a:prstGeom prst="rect">
            <a:avLst/>
          </a:prstGeom>
        </p:spPr>
        <p:txBody>
          <a:bodyPr anchor="b"/>
          <a:lstStyle/>
          <a:p>
            <a:r>
              <a:rPr lang="en-US" dirty="0"/>
              <a:t>Emergency Solutions Grant Information Session</a:t>
            </a:r>
          </a:p>
        </p:txBody>
      </p:sp>
      <p:sp>
        <p:nvSpPr>
          <p:cNvPr id="13" name="Text 11"/>
          <p:cNvSpPr/>
          <p:nvPr/>
        </p:nvSpPr>
        <p:spPr>
          <a:xfrm>
            <a:off x="1325880" y="3030330"/>
            <a:ext cx="9555480" cy="685800"/>
          </a:xfrm>
          <a:prstGeom prst="rect">
            <a:avLst/>
          </a:prstGeom>
          <a:noFill/>
          <a:ln/>
        </p:spPr>
        <p:txBody>
          <a:bodyPr wrap="square" lIns="0" tIns="0" rIns="0" bIns="0" rtlCol="0" anchor="ctr">
            <a:normAutofit fontScale="92500"/>
          </a:bodyPr>
          <a:lstStyle/>
          <a:p>
            <a:pPr marL="0" indent="0" algn="ctr">
              <a:buNone/>
            </a:pPr>
            <a:r>
              <a:rPr lang="en-US" sz="4400" b="1" dirty="0">
                <a:solidFill>
                  <a:srgbClr val="FFFFFF"/>
                </a:solidFill>
                <a:latin typeface="Montserrat" pitchFamily="34" charset="0"/>
              </a:rPr>
              <a:t>Emergency Solutions Grants (ESG)</a:t>
            </a:r>
            <a:endParaRPr lang="en-US" sz="4400" dirty="0"/>
          </a:p>
        </p:txBody>
      </p:sp>
      <p:sp>
        <p:nvSpPr>
          <p:cNvPr id="14" name="Text 12"/>
          <p:cNvSpPr/>
          <p:nvPr/>
        </p:nvSpPr>
        <p:spPr>
          <a:xfrm>
            <a:off x="2377440" y="3871578"/>
            <a:ext cx="7406640" cy="329184"/>
          </a:xfrm>
          <a:prstGeom prst="rect">
            <a:avLst/>
          </a:prstGeom>
          <a:noFill/>
          <a:ln/>
        </p:spPr>
        <p:txBody>
          <a:bodyPr wrap="square" lIns="0" tIns="0" rIns="0" bIns="0" rtlCol="0" anchor="ctr"/>
          <a:lstStyle/>
          <a:p>
            <a:pPr marL="0" indent="0" algn="ctr">
              <a:buNone/>
            </a:pPr>
            <a:r>
              <a:rPr lang="en-US" sz="2000" dirty="0">
                <a:solidFill>
                  <a:srgbClr val="DCE2EA"/>
                </a:solidFill>
                <a:latin typeface="Montserrat" pitchFamily="34" charset="0"/>
              </a:rPr>
              <a:t>FY2026 Program Information Session</a:t>
            </a:r>
            <a:endParaRPr lang="en-US" sz="2000" dirty="0"/>
          </a:p>
        </p:txBody>
      </p:sp>
      <p:sp>
        <p:nvSpPr>
          <p:cNvPr id="15" name="Text 13"/>
          <p:cNvSpPr/>
          <p:nvPr/>
        </p:nvSpPr>
        <p:spPr>
          <a:xfrm>
            <a:off x="4617720" y="5719313"/>
            <a:ext cx="2926080" cy="750498"/>
          </a:xfrm>
          <a:prstGeom prst="rect">
            <a:avLst/>
          </a:prstGeom>
          <a:noFill/>
          <a:ln/>
        </p:spPr>
        <p:txBody>
          <a:bodyPr wrap="square" lIns="0" tIns="0" rIns="0" bIns="0" rtlCol="0" anchor="ctr"/>
          <a:lstStyle/>
          <a:p>
            <a:pPr marL="0" indent="0" algn="ctr">
              <a:buNone/>
            </a:pPr>
            <a:r>
              <a:rPr lang="en-US" sz="800" dirty="0">
                <a:solidFill>
                  <a:srgbClr val="B9C0CC"/>
                </a:solidFill>
                <a:latin typeface="Montserrat" pitchFamily="34" charset="0"/>
              </a:rPr>
              <a:t>Delaware State Housing Authority</a:t>
            </a:r>
          </a:p>
          <a:p>
            <a:pPr marL="0" indent="0" algn="ctr">
              <a:buNone/>
            </a:pPr>
            <a:r>
              <a:rPr lang="en-US" sz="800" dirty="0">
                <a:solidFill>
                  <a:srgbClr val="B9C0CC"/>
                </a:solidFill>
                <a:latin typeface="Montserrat" pitchFamily="34" charset="0"/>
              </a:rPr>
              <a:t>18 The Green, Dover, DE</a:t>
            </a:r>
          </a:p>
          <a:p>
            <a:pPr marL="0" indent="0" algn="ctr">
              <a:buNone/>
            </a:pPr>
            <a:r>
              <a:rPr lang="en-US" sz="800" dirty="0">
                <a:solidFill>
                  <a:srgbClr val="B9C0CC"/>
                </a:solidFill>
                <a:latin typeface="Montserrat" pitchFamily="34" charset="0"/>
              </a:rPr>
              <a:t>(888) 363-8808</a:t>
            </a:r>
          </a:p>
          <a:p>
            <a:pPr marL="0" indent="0" algn="ctr">
              <a:buNone/>
            </a:pPr>
            <a:r>
              <a:rPr lang="en-US" sz="800" dirty="0">
                <a:solidFill>
                  <a:schemeClr val="bg1"/>
                </a:solidFill>
                <a:latin typeface="Montserrat" pitchFamily="34" charset="0"/>
                <a:hlinkClick r:id="rId5">
                  <a:extLst>
                    <a:ext uri="{A12FA001-AC4F-418D-AE19-62706E023703}">
                      <ahyp:hlinkClr xmlns:ahyp="http://schemas.microsoft.com/office/drawing/2018/hyperlinkcolor" val="tx"/>
                    </a:ext>
                  </a:extLst>
                </a:hlinkClick>
              </a:rPr>
              <a:t>www.destatehousing.com</a:t>
            </a:r>
            <a:r>
              <a:rPr lang="en-US" sz="800" dirty="0">
                <a:solidFill>
                  <a:schemeClr val="bg1"/>
                </a:solidFill>
                <a:latin typeface="Montserrat" pitchFamily="34" charset="0"/>
              </a:rPr>
              <a:t> </a:t>
            </a:r>
            <a:endParaRPr lang="en-US" sz="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05407-5A69-58C8-FA0D-39EAEF117FA1}"/>
              </a:ext>
            </a:extLst>
          </p:cNvPr>
          <p:cNvSpPr>
            <a:spLocks noGrp="1"/>
          </p:cNvSpPr>
          <p:nvPr>
            <p:ph type="title" idx="4294967295"/>
          </p:nvPr>
        </p:nvSpPr>
        <p:spPr>
          <a:xfrm>
            <a:off x="707367" y="-1363636"/>
            <a:ext cx="10515600" cy="1325563"/>
          </a:xfrm>
          <a:prstGeom prst="rect">
            <a:avLst/>
          </a:prstGeom>
        </p:spPr>
        <p:txBody>
          <a:bodyPr anchor="b"/>
          <a:lstStyle/>
          <a:p>
            <a:r>
              <a:rPr lang="en-US" dirty="0"/>
              <a:t>FY2026 ESG Information Session</a:t>
            </a:r>
          </a:p>
        </p:txBody>
      </p:sp>
      <p:sp>
        <p:nvSpPr>
          <p:cNvPr id="3" name="Text 0">
            <a:extLst>
              <a:ext uri="{FF2B5EF4-FFF2-40B4-BE49-F238E27FC236}">
                <a16:creationId xmlns:a16="http://schemas.microsoft.com/office/drawing/2014/main" id="{4F4DD872-8BF7-FC5E-C1EC-548D9DD43E85}"/>
              </a:ext>
              <a:ext uri="{C183D7F6-B498-43B3-948B-1728B52AA6E4}">
                <adec:decorative xmlns:adec="http://schemas.microsoft.com/office/drawing/2017/decorative" val="1"/>
              </a:ext>
            </a:extLst>
          </p:cNvPr>
          <p:cNvSpPr/>
          <p:nvPr/>
        </p:nvSpPr>
        <p:spPr>
          <a:xfrm>
            <a:off x="640080" y="68580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E2A54"/>
                </a:solidFill>
                <a:latin typeface="Montserrat" pitchFamily="34" charset="0"/>
                <a:ea typeface="Montserrat" pitchFamily="34" charset="-122"/>
                <a:cs typeface="Montserrat" pitchFamily="34" charset="-120"/>
              </a:rPr>
              <a:t>FY2026 ESG Information Session</a:t>
            </a:r>
            <a:endParaRPr lang="en-US" sz="3000" dirty="0"/>
          </a:p>
        </p:txBody>
      </p:sp>
      <p:sp>
        <p:nvSpPr>
          <p:cNvPr id="7" name="Shape 2">
            <a:extLst>
              <a:ext uri="{FF2B5EF4-FFF2-40B4-BE49-F238E27FC236}">
                <a16:creationId xmlns:a16="http://schemas.microsoft.com/office/drawing/2014/main" id="{784F6B25-8EA5-D414-A53F-F32386FE955B}"/>
              </a:ext>
              <a:ext uri="{C183D7F6-B498-43B3-948B-1728B52AA6E4}">
                <adec:decorative xmlns:adec="http://schemas.microsoft.com/office/drawing/2017/decorative" val="1"/>
              </a:ext>
            </a:extLst>
          </p:cNvPr>
          <p:cNvSpPr/>
          <p:nvPr/>
        </p:nvSpPr>
        <p:spPr>
          <a:xfrm>
            <a:off x="685800" y="1508760"/>
            <a:ext cx="10744200" cy="4663440"/>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9" name="Shape 3">
            <a:extLst>
              <a:ext uri="{FF2B5EF4-FFF2-40B4-BE49-F238E27FC236}">
                <a16:creationId xmlns:a16="http://schemas.microsoft.com/office/drawing/2014/main" id="{4D72C62C-AE1C-4FBB-465B-E601A87B0A69}"/>
              </a:ext>
              <a:ext uri="{C183D7F6-B498-43B3-948B-1728B52AA6E4}">
                <adec:decorative xmlns:adec="http://schemas.microsoft.com/office/drawing/2017/decorative" val="1"/>
              </a:ext>
            </a:extLst>
          </p:cNvPr>
          <p:cNvSpPr/>
          <p:nvPr/>
        </p:nvSpPr>
        <p:spPr>
          <a:xfrm>
            <a:off x="914400" y="1764792"/>
            <a:ext cx="914400" cy="73152"/>
          </a:xfrm>
          <a:prstGeom prst="rect">
            <a:avLst/>
          </a:prstGeom>
          <a:solidFill>
            <a:srgbClr val="C6424B"/>
          </a:solidFill>
          <a:ln w="12700">
            <a:solidFill>
              <a:srgbClr val="C6424B">
                <a:alpha val="0"/>
              </a:srgbClr>
            </a:solidFill>
            <a:prstDash val="solid"/>
          </a:ln>
        </p:spPr>
        <p:txBody>
          <a:bodyPr/>
          <a:lstStyle/>
          <a:p>
            <a:endParaRPr lang="en-US"/>
          </a:p>
        </p:txBody>
      </p:sp>
      <p:sp>
        <p:nvSpPr>
          <p:cNvPr id="11" name="Text 4">
            <a:extLst>
              <a:ext uri="{FF2B5EF4-FFF2-40B4-BE49-F238E27FC236}">
                <a16:creationId xmlns:a16="http://schemas.microsoft.com/office/drawing/2014/main" id="{FB50C9C5-35BC-7800-81B5-BB6BFE11866E}"/>
              </a:ext>
            </a:extLst>
          </p:cNvPr>
          <p:cNvSpPr/>
          <p:nvPr/>
        </p:nvSpPr>
        <p:spPr>
          <a:xfrm>
            <a:off x="914399" y="1993392"/>
            <a:ext cx="5934975" cy="256032"/>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Eligible FY26 Program Categories</a:t>
            </a:r>
            <a:endParaRPr lang="en-US" sz="2000" dirty="0"/>
          </a:p>
        </p:txBody>
      </p:sp>
      <p:sp>
        <p:nvSpPr>
          <p:cNvPr id="13" name="Text 5">
            <a:extLst>
              <a:ext uri="{FF2B5EF4-FFF2-40B4-BE49-F238E27FC236}">
                <a16:creationId xmlns:a16="http://schemas.microsoft.com/office/drawing/2014/main" id="{B463C6F5-05FD-A7B0-2D9D-4069F2BDBD79}"/>
              </a:ext>
            </a:extLst>
          </p:cNvPr>
          <p:cNvSpPr/>
          <p:nvPr/>
        </p:nvSpPr>
        <p:spPr>
          <a:xfrm>
            <a:off x="914400" y="2258056"/>
            <a:ext cx="10308566" cy="493777"/>
          </a:xfrm>
          <a:prstGeom prst="rect">
            <a:avLst/>
          </a:prstGeom>
          <a:noFill/>
          <a:ln/>
        </p:spPr>
        <p:txBody>
          <a:bodyPr wrap="square" lIns="0" tIns="0" rIns="0" bIns="0" rtlCol="0" anchor="ctr">
            <a:normAutofit/>
          </a:bodyPr>
          <a:lstStyle/>
          <a:p>
            <a:pPr marL="0" indent="0">
              <a:buNone/>
            </a:pPr>
            <a:r>
              <a:rPr lang="en-US" sz="1600" dirty="0">
                <a:solidFill>
                  <a:srgbClr val="1E2A54"/>
                </a:solidFill>
                <a:latin typeface="Montserrat" pitchFamily="34" charset="0"/>
              </a:rPr>
              <a:t>ESG Funds for the FY2026 allocation will be available for </a:t>
            </a:r>
            <a:r>
              <a:rPr lang="en-US" sz="1600" b="1" u="sng" dirty="0">
                <a:solidFill>
                  <a:srgbClr val="1E2A54"/>
                </a:solidFill>
                <a:latin typeface="Montserrat" pitchFamily="34" charset="0"/>
              </a:rPr>
              <a:t>Homelessness Prevention</a:t>
            </a:r>
            <a:r>
              <a:rPr lang="en-US" sz="1600" dirty="0">
                <a:solidFill>
                  <a:srgbClr val="1E2A54"/>
                </a:solidFill>
                <a:latin typeface="Montserrat" pitchFamily="34" charset="0"/>
              </a:rPr>
              <a:t> activities. </a:t>
            </a:r>
            <a:endParaRPr lang="en-US" sz="1600" dirty="0"/>
          </a:p>
        </p:txBody>
      </p:sp>
      <p:sp>
        <p:nvSpPr>
          <p:cNvPr id="15" name="Shape 7">
            <a:extLst>
              <a:ext uri="{FF2B5EF4-FFF2-40B4-BE49-F238E27FC236}">
                <a16:creationId xmlns:a16="http://schemas.microsoft.com/office/drawing/2014/main" id="{E7B735A0-A64C-7EEF-DEFB-712BA3300ACE}"/>
              </a:ext>
              <a:ext uri="{C183D7F6-B498-43B3-948B-1728B52AA6E4}">
                <adec:decorative xmlns:adec="http://schemas.microsoft.com/office/drawing/2017/decorative" val="1"/>
              </a:ext>
            </a:extLst>
          </p:cNvPr>
          <p:cNvSpPr/>
          <p:nvPr/>
        </p:nvSpPr>
        <p:spPr>
          <a:xfrm>
            <a:off x="914399" y="3803904"/>
            <a:ext cx="914400" cy="73152"/>
          </a:xfrm>
          <a:prstGeom prst="rect">
            <a:avLst/>
          </a:prstGeom>
          <a:solidFill>
            <a:srgbClr val="F89D23"/>
          </a:solidFill>
          <a:ln w="12700">
            <a:solidFill>
              <a:srgbClr val="F89D23">
                <a:alpha val="0"/>
              </a:srgbClr>
            </a:solidFill>
            <a:prstDash val="solid"/>
          </a:ln>
        </p:spPr>
        <p:txBody>
          <a:bodyPr/>
          <a:lstStyle/>
          <a:p>
            <a:endParaRPr lang="en-US"/>
          </a:p>
        </p:txBody>
      </p:sp>
      <p:sp>
        <p:nvSpPr>
          <p:cNvPr id="17" name="Text 8">
            <a:extLst>
              <a:ext uri="{FF2B5EF4-FFF2-40B4-BE49-F238E27FC236}">
                <a16:creationId xmlns:a16="http://schemas.microsoft.com/office/drawing/2014/main" id="{8E6D9ECC-1BA6-D7C9-A06A-6D26BFB23C14}"/>
              </a:ext>
            </a:extLst>
          </p:cNvPr>
          <p:cNvSpPr/>
          <p:nvPr/>
        </p:nvSpPr>
        <p:spPr>
          <a:xfrm>
            <a:off x="914399" y="4032592"/>
            <a:ext cx="6970143" cy="256032"/>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Homelessness Prevention</a:t>
            </a:r>
            <a:endParaRPr lang="en-US" sz="2000" dirty="0"/>
          </a:p>
        </p:txBody>
      </p:sp>
      <p:sp>
        <p:nvSpPr>
          <p:cNvPr id="19" name="Text 9">
            <a:extLst>
              <a:ext uri="{FF2B5EF4-FFF2-40B4-BE49-F238E27FC236}">
                <a16:creationId xmlns:a16="http://schemas.microsoft.com/office/drawing/2014/main" id="{FEE24B6B-CDEC-F2AD-CB2B-A8A38E5E43F0}"/>
              </a:ext>
            </a:extLst>
          </p:cNvPr>
          <p:cNvSpPr/>
          <p:nvPr/>
        </p:nvSpPr>
        <p:spPr>
          <a:xfrm>
            <a:off x="914400" y="4282069"/>
            <a:ext cx="10308567" cy="1359606"/>
          </a:xfrm>
          <a:prstGeom prst="rect">
            <a:avLst/>
          </a:prstGeom>
          <a:noFill/>
          <a:ln/>
        </p:spPr>
        <p:txBody>
          <a:bodyPr wrap="square" lIns="0" tIns="0" rIns="0" bIns="0" rtlCol="0" anchor="ctr">
            <a:normAutofit/>
          </a:bodyPr>
          <a:lstStyle/>
          <a:p>
            <a:pPr marL="0" indent="0">
              <a:buNone/>
            </a:pPr>
            <a:r>
              <a:rPr lang="en-US" sz="1600" dirty="0">
                <a:solidFill>
                  <a:srgbClr val="1E2A54"/>
                </a:solidFill>
                <a:latin typeface="Montserrat" pitchFamily="34" charset="0"/>
              </a:rPr>
              <a:t>Homelessness Prevention services are intended to prevent households from becoming homeless by helping them maintain or secure stable housing. Eligible participants must be at imminent risk of homelessness or households who require immediate housing stability support. Participants must have documented income at or below 30% of the Area Median Income (AMI) prior to receiving assistance</a:t>
            </a:r>
            <a:endParaRPr lang="en-US" sz="1600" dirty="0"/>
          </a:p>
        </p:txBody>
      </p:sp>
    </p:spTree>
    <p:extLst>
      <p:ext uri="{BB962C8B-B14F-4D97-AF65-F5344CB8AC3E}">
        <p14:creationId xmlns:p14="http://schemas.microsoft.com/office/powerpoint/2010/main" val="17610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DC23B3-9803-43C6-4B32-74CEBF2D2303}"/>
              </a:ext>
            </a:extLst>
          </p:cNvPr>
          <p:cNvSpPr>
            <a:spLocks noGrp="1"/>
          </p:cNvSpPr>
          <p:nvPr>
            <p:ph type="title" idx="4294967295"/>
          </p:nvPr>
        </p:nvSpPr>
        <p:spPr>
          <a:xfrm>
            <a:off x="838200" y="-1325563"/>
            <a:ext cx="10515600" cy="1325563"/>
          </a:xfrm>
          <a:prstGeom prst="rect">
            <a:avLst/>
          </a:prstGeom>
        </p:spPr>
        <p:txBody>
          <a:bodyPr anchor="b"/>
          <a:lstStyle/>
          <a:p>
            <a:r>
              <a:rPr lang="en-US" dirty="0"/>
              <a:t>ESG Funding</a:t>
            </a:r>
          </a:p>
        </p:txBody>
      </p:sp>
      <p:sp>
        <p:nvSpPr>
          <p:cNvPr id="2" name="Text 0"/>
          <p:cNvSpPr/>
          <p:nvPr/>
        </p:nvSpPr>
        <p:spPr>
          <a:xfrm>
            <a:off x="914400" y="1371600"/>
            <a:ext cx="5486400" cy="1188720"/>
          </a:xfrm>
          <a:prstGeom prst="rect">
            <a:avLst/>
          </a:prstGeom>
          <a:noFill/>
          <a:ln/>
        </p:spPr>
        <p:txBody>
          <a:bodyPr wrap="square" lIns="0" tIns="0" rIns="0" bIns="0" rtlCol="0" anchor="ctr">
            <a:normAutofit fontScale="92500" lnSpcReduction="10000"/>
          </a:bodyPr>
          <a:lstStyle/>
          <a:p>
            <a:pPr marL="0" indent="0">
              <a:buNone/>
            </a:pPr>
            <a:r>
              <a:rPr lang="en-US" sz="9200" b="1" dirty="0">
                <a:solidFill>
                  <a:srgbClr val="F89D23"/>
                </a:solidFill>
                <a:latin typeface="Montserrat" pitchFamily="34" charset="0"/>
              </a:rPr>
              <a:t>$251,768</a:t>
            </a:r>
            <a:endParaRPr lang="en-US" sz="9200" dirty="0"/>
          </a:p>
        </p:txBody>
      </p:sp>
      <p:sp>
        <p:nvSpPr>
          <p:cNvPr id="3" name="Shape 1">
            <a:extLst>
              <a:ext uri="{C183D7F6-B498-43B3-948B-1728B52AA6E4}">
                <adec:decorative xmlns:adec="http://schemas.microsoft.com/office/drawing/2017/decorative" val="1"/>
              </a:ext>
            </a:extLst>
          </p:cNvPr>
          <p:cNvSpPr/>
          <p:nvPr/>
        </p:nvSpPr>
        <p:spPr>
          <a:xfrm>
            <a:off x="969264" y="3063240"/>
            <a:ext cx="146304" cy="146304"/>
          </a:xfrm>
          <a:prstGeom prst="ellipse">
            <a:avLst/>
          </a:prstGeom>
          <a:solidFill>
            <a:srgbClr val="49A5BE"/>
          </a:solidFill>
          <a:ln w="12700">
            <a:solidFill>
              <a:srgbClr val="49A5BE">
                <a:alpha val="0"/>
              </a:srgbClr>
            </a:solidFill>
            <a:prstDash val="solid"/>
          </a:ln>
        </p:spPr>
        <p:txBody>
          <a:bodyPr/>
          <a:lstStyle/>
          <a:p>
            <a:endParaRPr/>
          </a:p>
        </p:txBody>
      </p:sp>
      <p:sp>
        <p:nvSpPr>
          <p:cNvPr id="4" name="Text 2"/>
          <p:cNvSpPr/>
          <p:nvPr/>
        </p:nvSpPr>
        <p:spPr>
          <a:xfrm>
            <a:off x="1234440" y="2744372"/>
            <a:ext cx="10652760" cy="1896639"/>
          </a:xfrm>
          <a:prstGeom prst="rect">
            <a:avLst/>
          </a:prstGeom>
          <a:noFill/>
          <a:ln/>
        </p:spPr>
        <p:txBody>
          <a:bodyPr wrap="square" lIns="0" tIns="0" rIns="0" bIns="0" rtlCol="0" anchor="ctr">
            <a:normAutofit/>
          </a:bodyPr>
          <a:lstStyle/>
          <a:p>
            <a:r>
              <a:rPr lang="en-US" sz="2400" b="1" dirty="0">
                <a:solidFill>
                  <a:srgbClr val="FFFFFF"/>
                </a:solidFill>
                <a:latin typeface="Montserrat"/>
              </a:rPr>
              <a:t>ESG funds for the FY2026 allocation will be available for Homelessness Prevention activities</a:t>
            </a:r>
          </a:p>
          <a:p>
            <a:endParaRPr lang="en-US" sz="2400" dirty="0">
              <a:latin typeface="Montserrat"/>
            </a:endParaRPr>
          </a:p>
          <a:p>
            <a:r>
              <a:rPr lang="en-US" sz="2400" b="1" dirty="0">
                <a:solidFill>
                  <a:schemeClr val="bg1"/>
                </a:solidFill>
                <a:latin typeface="Montserrat"/>
              </a:rPr>
              <a:t>One year grant period</a:t>
            </a:r>
          </a:p>
        </p:txBody>
      </p:sp>
      <p:pic>
        <p:nvPicPr>
          <p:cNvPr id="11" name="Picture 10">
            <a:extLst>
              <a:ext uri="{FF2B5EF4-FFF2-40B4-BE49-F238E27FC236}">
                <a16:creationId xmlns:a16="http://schemas.microsoft.com/office/drawing/2014/main" id="{19EEA067-EE64-D08F-4670-0600E2EFF6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14858" y="5767403"/>
            <a:ext cx="1651002" cy="657195"/>
          </a:xfrm>
          <a:prstGeom prst="rect">
            <a:avLst/>
          </a:prstGeom>
        </p:spPr>
      </p:pic>
      <p:sp>
        <p:nvSpPr>
          <p:cNvPr id="7" name="Shape 1">
            <a:extLst>
              <a:ext uri="{FF2B5EF4-FFF2-40B4-BE49-F238E27FC236}">
                <a16:creationId xmlns:a16="http://schemas.microsoft.com/office/drawing/2014/main" id="{5CB624AB-B711-5012-83FA-7208E274D179}"/>
              </a:ext>
              <a:ext uri="{C183D7F6-B498-43B3-948B-1728B52AA6E4}">
                <adec:decorative xmlns:adec="http://schemas.microsoft.com/office/drawing/2017/decorative" val="1"/>
              </a:ext>
            </a:extLst>
          </p:cNvPr>
          <p:cNvSpPr/>
          <p:nvPr/>
        </p:nvSpPr>
        <p:spPr>
          <a:xfrm>
            <a:off x="969264" y="4151377"/>
            <a:ext cx="146304" cy="146304"/>
          </a:xfrm>
          <a:prstGeom prst="ellipse">
            <a:avLst/>
          </a:prstGeom>
          <a:solidFill>
            <a:srgbClr val="49A5BE"/>
          </a:solidFill>
          <a:ln w="12700">
            <a:solidFill>
              <a:srgbClr val="49A5BE">
                <a:alpha val="0"/>
              </a:srgbClr>
            </a:solidFill>
            <a:prstDash val="solid"/>
          </a:ln>
        </p:spPr>
        <p:txBody>
          <a:bodyPr/>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D144AA-82E8-65BE-AEB6-A9972586D5E4}"/>
              </a:ext>
            </a:extLst>
          </p:cNvPr>
          <p:cNvSpPr>
            <a:spLocks noGrp="1"/>
          </p:cNvSpPr>
          <p:nvPr>
            <p:ph type="title" idx="4294967295"/>
          </p:nvPr>
        </p:nvSpPr>
        <p:spPr>
          <a:xfrm>
            <a:off x="838200" y="-1325563"/>
            <a:ext cx="10515600" cy="1325563"/>
          </a:xfrm>
          <a:prstGeom prst="rect">
            <a:avLst/>
          </a:prstGeom>
        </p:spPr>
        <p:txBody>
          <a:bodyPr anchor="b"/>
          <a:lstStyle/>
          <a:p>
            <a:r>
              <a:rPr lang="en-US" dirty="0"/>
              <a:t>Eligibility Determination</a:t>
            </a:r>
          </a:p>
        </p:txBody>
      </p:sp>
      <p:sp>
        <p:nvSpPr>
          <p:cNvPr id="2" name="Text 0"/>
          <p:cNvSpPr/>
          <p:nvPr/>
        </p:nvSpPr>
        <p:spPr>
          <a:xfrm>
            <a:off x="640080" y="68580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E2A54"/>
                </a:solidFill>
                <a:latin typeface="Montserrat" pitchFamily="34" charset="0"/>
                <a:ea typeface="Montserrat" pitchFamily="34" charset="-122"/>
                <a:cs typeface="Montserrat" pitchFamily="34" charset="-120"/>
              </a:rPr>
              <a:t>FY26 ESG Information Session</a:t>
            </a:r>
            <a:endParaRPr lang="en-US" sz="3000" dirty="0"/>
          </a:p>
        </p:txBody>
      </p:sp>
      <p:sp>
        <p:nvSpPr>
          <p:cNvPr id="4" name="Shape 2">
            <a:extLst>
              <a:ext uri="{C183D7F6-B498-43B3-948B-1728B52AA6E4}">
                <adec:decorative xmlns:adec="http://schemas.microsoft.com/office/drawing/2017/decorative" val="1"/>
              </a:ext>
            </a:extLst>
          </p:cNvPr>
          <p:cNvSpPr/>
          <p:nvPr/>
        </p:nvSpPr>
        <p:spPr>
          <a:xfrm>
            <a:off x="604999" y="1508759"/>
            <a:ext cx="2286000" cy="3881483"/>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5" name="Shape 3">
            <a:extLst>
              <a:ext uri="{C183D7F6-B498-43B3-948B-1728B52AA6E4}">
                <adec:decorative xmlns:adec="http://schemas.microsoft.com/office/drawing/2017/decorative" val="1"/>
              </a:ext>
            </a:extLst>
          </p:cNvPr>
          <p:cNvSpPr/>
          <p:nvPr/>
        </p:nvSpPr>
        <p:spPr>
          <a:xfrm>
            <a:off x="833599" y="1764791"/>
            <a:ext cx="914400" cy="73152"/>
          </a:xfrm>
          <a:prstGeom prst="rect">
            <a:avLst/>
          </a:prstGeom>
          <a:solidFill>
            <a:srgbClr val="C6424B"/>
          </a:solidFill>
          <a:ln w="12700">
            <a:solidFill>
              <a:srgbClr val="C6424B">
                <a:alpha val="0"/>
              </a:srgbClr>
            </a:solidFill>
            <a:prstDash val="solid"/>
          </a:ln>
        </p:spPr>
        <p:txBody>
          <a:bodyPr/>
          <a:lstStyle/>
          <a:p>
            <a:endParaRPr lang="en-US"/>
          </a:p>
        </p:txBody>
      </p:sp>
      <p:sp>
        <p:nvSpPr>
          <p:cNvPr id="6" name="Text 4"/>
          <p:cNvSpPr/>
          <p:nvPr/>
        </p:nvSpPr>
        <p:spPr>
          <a:xfrm>
            <a:off x="833598" y="1993390"/>
            <a:ext cx="2031521" cy="496537"/>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Eligibility Determination</a:t>
            </a:r>
            <a:endParaRPr lang="en-US" sz="2000" dirty="0"/>
          </a:p>
        </p:txBody>
      </p:sp>
      <p:sp>
        <p:nvSpPr>
          <p:cNvPr id="7" name="Text 5"/>
          <p:cNvSpPr/>
          <p:nvPr/>
        </p:nvSpPr>
        <p:spPr>
          <a:xfrm>
            <a:off x="681198" y="2487167"/>
            <a:ext cx="2183921" cy="2862074"/>
          </a:xfrm>
          <a:prstGeom prst="rect">
            <a:avLst/>
          </a:prstGeom>
          <a:noFill/>
          <a:ln/>
        </p:spPr>
        <p:txBody>
          <a:bodyPr wrap="square" lIns="0" tIns="0" rIns="0" bIns="0" rtlCol="0" anchor="ctr">
            <a:normAutofit/>
          </a:bodyPr>
          <a:lstStyle/>
          <a:p>
            <a:pPr marL="0" indent="0">
              <a:buNone/>
            </a:pPr>
            <a:r>
              <a:rPr lang="en-US" sz="1600" dirty="0">
                <a:solidFill>
                  <a:srgbClr val="1E2A54"/>
                </a:solidFill>
                <a:latin typeface="Montserrat" pitchFamily="34" charset="0"/>
                <a:ea typeface="Montserrat" pitchFamily="34" charset="-122"/>
                <a:cs typeface="Montserrat" pitchFamily="34" charset="-120"/>
              </a:rPr>
              <a:t>• Households must meet current income guidelines by household size and locale as published periodically by the U.S. Department of Housing and Urban Development (HUD)</a:t>
            </a:r>
            <a:endParaRPr lang="en-US" sz="1600" dirty="0"/>
          </a:p>
        </p:txBody>
      </p:sp>
      <p:sp>
        <p:nvSpPr>
          <p:cNvPr id="8" name="Shape 6">
            <a:extLst>
              <a:ext uri="{C183D7F6-B498-43B3-948B-1728B52AA6E4}">
                <adec:decorative xmlns:adec="http://schemas.microsoft.com/office/drawing/2017/decorative" val="1"/>
              </a:ext>
            </a:extLst>
          </p:cNvPr>
          <p:cNvSpPr/>
          <p:nvPr/>
        </p:nvSpPr>
        <p:spPr>
          <a:xfrm>
            <a:off x="3459480" y="1508759"/>
            <a:ext cx="2286000" cy="3881483"/>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9" name="Shape 7">
            <a:extLst>
              <a:ext uri="{C183D7F6-B498-43B3-948B-1728B52AA6E4}">
                <adec:decorative xmlns:adec="http://schemas.microsoft.com/office/drawing/2017/decorative" val="1"/>
              </a:ext>
            </a:extLst>
          </p:cNvPr>
          <p:cNvSpPr/>
          <p:nvPr/>
        </p:nvSpPr>
        <p:spPr>
          <a:xfrm>
            <a:off x="3688080" y="1764791"/>
            <a:ext cx="914400" cy="73152"/>
          </a:xfrm>
          <a:prstGeom prst="rect">
            <a:avLst/>
          </a:prstGeom>
          <a:solidFill>
            <a:srgbClr val="F89D23"/>
          </a:solidFill>
          <a:ln w="12700">
            <a:solidFill>
              <a:srgbClr val="F89D23">
                <a:alpha val="0"/>
              </a:srgbClr>
            </a:solidFill>
            <a:prstDash val="solid"/>
          </a:ln>
        </p:spPr>
        <p:txBody>
          <a:bodyPr/>
          <a:lstStyle/>
          <a:p>
            <a:endParaRPr lang="en-US"/>
          </a:p>
        </p:txBody>
      </p:sp>
      <p:sp>
        <p:nvSpPr>
          <p:cNvPr id="10" name="Text 8"/>
          <p:cNvSpPr/>
          <p:nvPr/>
        </p:nvSpPr>
        <p:spPr>
          <a:xfrm>
            <a:off x="3688080" y="1993392"/>
            <a:ext cx="1842602" cy="496536"/>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Rental Assistance</a:t>
            </a:r>
            <a:endParaRPr lang="en-US" sz="2000" dirty="0"/>
          </a:p>
        </p:txBody>
      </p:sp>
      <p:sp>
        <p:nvSpPr>
          <p:cNvPr id="11" name="Text 9"/>
          <p:cNvSpPr/>
          <p:nvPr/>
        </p:nvSpPr>
        <p:spPr>
          <a:xfrm>
            <a:off x="3688080" y="2489927"/>
            <a:ext cx="1842602" cy="2859313"/>
          </a:xfrm>
          <a:prstGeom prst="rect">
            <a:avLst/>
          </a:prstGeom>
          <a:noFill/>
          <a:ln/>
        </p:spPr>
        <p:txBody>
          <a:bodyPr wrap="square" lIns="0" tIns="0" rIns="0" bIns="0" rtlCol="0" anchor="ctr">
            <a:normAutofit/>
          </a:bodyPr>
          <a:lstStyle/>
          <a:p>
            <a:pPr marL="0" indent="0">
              <a:buNone/>
            </a:pPr>
            <a:r>
              <a:rPr lang="en-US" sz="1600" dirty="0">
                <a:solidFill>
                  <a:srgbClr val="1E2A54"/>
                </a:solidFill>
                <a:latin typeface="Montserrat" pitchFamily="34" charset="0"/>
                <a:ea typeface="Montserrat" pitchFamily="34" charset="-122"/>
                <a:cs typeface="Montserrat" pitchFamily="34" charset="-120"/>
              </a:rPr>
              <a:t>• Short-term rental assistance (3 months)</a:t>
            </a:r>
          </a:p>
          <a:p>
            <a:r>
              <a:rPr lang="en-US" sz="1600" dirty="0">
                <a:solidFill>
                  <a:srgbClr val="1E2A54"/>
                </a:solidFill>
                <a:latin typeface="Montserrat" pitchFamily="34" charset="0"/>
                <a:ea typeface="Montserrat" pitchFamily="34" charset="-122"/>
                <a:cs typeface="Montserrat" pitchFamily="34" charset="-120"/>
              </a:rPr>
              <a:t>• Rental arrears (up to 6 months)</a:t>
            </a:r>
            <a:endParaRPr lang="en-US" sz="1600" dirty="0"/>
          </a:p>
        </p:txBody>
      </p:sp>
      <p:sp>
        <p:nvSpPr>
          <p:cNvPr id="12" name="Shape 10">
            <a:extLst>
              <a:ext uri="{C183D7F6-B498-43B3-948B-1728B52AA6E4}">
                <adec:decorative xmlns:adec="http://schemas.microsoft.com/office/drawing/2017/decorative" val="1"/>
              </a:ext>
            </a:extLst>
          </p:cNvPr>
          <p:cNvSpPr/>
          <p:nvPr/>
        </p:nvSpPr>
        <p:spPr>
          <a:xfrm>
            <a:off x="6339840" y="1508760"/>
            <a:ext cx="2286000" cy="3881483"/>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13" name="Shape 11">
            <a:extLst>
              <a:ext uri="{C183D7F6-B498-43B3-948B-1728B52AA6E4}">
                <adec:decorative xmlns:adec="http://schemas.microsoft.com/office/drawing/2017/decorative" val="1"/>
              </a:ext>
            </a:extLst>
          </p:cNvPr>
          <p:cNvSpPr/>
          <p:nvPr/>
        </p:nvSpPr>
        <p:spPr>
          <a:xfrm>
            <a:off x="6568440" y="1764792"/>
            <a:ext cx="914400" cy="73152"/>
          </a:xfrm>
          <a:prstGeom prst="rect">
            <a:avLst/>
          </a:prstGeom>
          <a:solidFill>
            <a:srgbClr val="1FA94E"/>
          </a:solidFill>
          <a:ln w="12700">
            <a:solidFill>
              <a:srgbClr val="1FA94E">
                <a:alpha val="0"/>
              </a:srgbClr>
            </a:solidFill>
            <a:prstDash val="solid"/>
          </a:ln>
        </p:spPr>
        <p:txBody>
          <a:bodyPr/>
          <a:lstStyle/>
          <a:p>
            <a:endParaRPr lang="en-US"/>
          </a:p>
        </p:txBody>
      </p:sp>
      <p:sp>
        <p:nvSpPr>
          <p:cNvPr id="14" name="Text 12"/>
          <p:cNvSpPr/>
          <p:nvPr/>
        </p:nvSpPr>
        <p:spPr>
          <a:xfrm>
            <a:off x="6568440" y="1993392"/>
            <a:ext cx="1802058" cy="496536"/>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Financial Assistance</a:t>
            </a:r>
            <a:endParaRPr lang="en-US" sz="2000" dirty="0"/>
          </a:p>
        </p:txBody>
      </p:sp>
      <p:sp>
        <p:nvSpPr>
          <p:cNvPr id="15" name="Text 13"/>
          <p:cNvSpPr/>
          <p:nvPr/>
        </p:nvSpPr>
        <p:spPr>
          <a:xfrm>
            <a:off x="6568440" y="2487168"/>
            <a:ext cx="1802058" cy="2862072"/>
          </a:xfrm>
          <a:prstGeom prst="rect">
            <a:avLst/>
          </a:prstGeom>
          <a:noFill/>
          <a:ln/>
        </p:spPr>
        <p:txBody>
          <a:bodyPr wrap="square" lIns="0" tIns="0" rIns="0" bIns="0" rtlCol="0" anchor="ctr">
            <a:normAutofit/>
          </a:bodyPr>
          <a:lstStyle/>
          <a:p>
            <a:r>
              <a:rPr lang="en-US" sz="1600" dirty="0">
                <a:solidFill>
                  <a:srgbClr val="1E2A54"/>
                </a:solidFill>
                <a:latin typeface="Montserrat" pitchFamily="34" charset="0"/>
                <a:ea typeface="Montserrat" pitchFamily="34" charset="-122"/>
                <a:cs typeface="Montserrat" pitchFamily="34" charset="-120"/>
              </a:rPr>
              <a:t>• Rental Application Fees</a:t>
            </a:r>
          </a:p>
          <a:p>
            <a:r>
              <a:rPr lang="en-US" sz="1600" dirty="0">
                <a:solidFill>
                  <a:srgbClr val="1E2A54"/>
                </a:solidFill>
                <a:latin typeface="Montserrat" pitchFamily="34" charset="0"/>
                <a:ea typeface="Montserrat" pitchFamily="34" charset="-122"/>
                <a:cs typeface="Montserrat" pitchFamily="34" charset="-120"/>
              </a:rPr>
              <a:t>• Security and Utility Deposits</a:t>
            </a:r>
            <a:endParaRPr lang="en-US" sz="1600" dirty="0"/>
          </a:p>
        </p:txBody>
      </p:sp>
      <p:pic>
        <p:nvPicPr>
          <p:cNvPr id="18" name="Picture 17">
            <a:extLst>
              <a:ext uri="{FF2B5EF4-FFF2-40B4-BE49-F238E27FC236}">
                <a16:creationId xmlns:a16="http://schemas.microsoft.com/office/drawing/2014/main" id="{A8067291-BDC2-0C01-8FC7-1C356FDB18E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823220" y="5603674"/>
            <a:ext cx="1895298" cy="860553"/>
          </a:xfrm>
          <a:prstGeom prst="rect">
            <a:avLst/>
          </a:prstGeom>
        </p:spPr>
      </p:pic>
      <p:sp>
        <p:nvSpPr>
          <p:cNvPr id="19" name="Shape 10">
            <a:extLst>
              <a:ext uri="{FF2B5EF4-FFF2-40B4-BE49-F238E27FC236}">
                <a16:creationId xmlns:a16="http://schemas.microsoft.com/office/drawing/2014/main" id="{03CB8E7B-020A-5B3A-FAAC-85D7B6422A9A}"/>
              </a:ext>
              <a:ext uri="{C183D7F6-B498-43B3-948B-1728B52AA6E4}">
                <adec:decorative xmlns:adec="http://schemas.microsoft.com/office/drawing/2017/decorative" val="1"/>
              </a:ext>
            </a:extLst>
          </p:cNvPr>
          <p:cNvSpPr/>
          <p:nvPr/>
        </p:nvSpPr>
        <p:spPr>
          <a:xfrm>
            <a:off x="9220200" y="1508760"/>
            <a:ext cx="2286000" cy="3881483"/>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21" name="Shape 11">
            <a:extLst>
              <a:ext uri="{FF2B5EF4-FFF2-40B4-BE49-F238E27FC236}">
                <a16:creationId xmlns:a16="http://schemas.microsoft.com/office/drawing/2014/main" id="{D86E9379-FDA6-7DAA-DFB4-407B3F294E46}"/>
              </a:ext>
              <a:ext uri="{C183D7F6-B498-43B3-948B-1728B52AA6E4}">
                <adec:decorative xmlns:adec="http://schemas.microsoft.com/office/drawing/2017/decorative" val="1"/>
              </a:ext>
            </a:extLst>
          </p:cNvPr>
          <p:cNvSpPr/>
          <p:nvPr/>
        </p:nvSpPr>
        <p:spPr>
          <a:xfrm>
            <a:off x="9448800" y="1764792"/>
            <a:ext cx="914400" cy="73152"/>
          </a:xfrm>
          <a:prstGeom prst="rect">
            <a:avLst/>
          </a:prstGeom>
          <a:solidFill>
            <a:schemeClr val="accent4"/>
          </a:solidFill>
          <a:ln w="12700">
            <a:solidFill>
              <a:srgbClr val="1FA94E">
                <a:alpha val="0"/>
              </a:srgbClr>
            </a:solidFill>
            <a:prstDash val="solid"/>
          </a:ln>
        </p:spPr>
        <p:txBody>
          <a:bodyPr/>
          <a:lstStyle/>
          <a:p>
            <a:endParaRPr lang="en-US"/>
          </a:p>
        </p:txBody>
      </p:sp>
      <p:sp>
        <p:nvSpPr>
          <p:cNvPr id="23" name="Text 12">
            <a:extLst>
              <a:ext uri="{FF2B5EF4-FFF2-40B4-BE49-F238E27FC236}">
                <a16:creationId xmlns:a16="http://schemas.microsoft.com/office/drawing/2014/main" id="{F45CA628-8853-B5B3-F0B3-CEEF800535D6}"/>
              </a:ext>
            </a:extLst>
          </p:cNvPr>
          <p:cNvSpPr/>
          <p:nvPr/>
        </p:nvSpPr>
        <p:spPr>
          <a:xfrm>
            <a:off x="9448800" y="1993392"/>
            <a:ext cx="1981200" cy="82296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Program Delivery Services (30%)</a:t>
            </a:r>
            <a:endParaRPr lang="en-US" sz="2000" dirty="0"/>
          </a:p>
        </p:txBody>
      </p:sp>
      <p:sp>
        <p:nvSpPr>
          <p:cNvPr id="25" name="Text 13">
            <a:extLst>
              <a:ext uri="{FF2B5EF4-FFF2-40B4-BE49-F238E27FC236}">
                <a16:creationId xmlns:a16="http://schemas.microsoft.com/office/drawing/2014/main" id="{5D079CB5-E507-C348-DDAA-B27CC1D9F39E}"/>
              </a:ext>
            </a:extLst>
          </p:cNvPr>
          <p:cNvSpPr/>
          <p:nvPr/>
        </p:nvSpPr>
        <p:spPr>
          <a:xfrm>
            <a:off x="9448800" y="2487167"/>
            <a:ext cx="1828800" cy="2862073"/>
          </a:xfrm>
          <a:prstGeom prst="rect">
            <a:avLst/>
          </a:prstGeom>
          <a:noFill/>
          <a:ln/>
        </p:spPr>
        <p:txBody>
          <a:bodyPr wrap="square" lIns="0" tIns="0" rIns="0" bIns="0" rtlCol="0" anchor="ctr">
            <a:normAutofit/>
          </a:bodyPr>
          <a:lstStyle/>
          <a:p>
            <a:pPr marL="0" indent="0">
              <a:buNone/>
            </a:pPr>
            <a:r>
              <a:rPr lang="en-US" sz="1600" dirty="0">
                <a:solidFill>
                  <a:srgbClr val="1E2A54"/>
                </a:solidFill>
                <a:latin typeface="Montserrat" pitchFamily="34" charset="0"/>
                <a:ea typeface="Montserrat" pitchFamily="34" charset="-122"/>
                <a:cs typeface="Montserrat" pitchFamily="34" charset="-120"/>
              </a:rPr>
              <a:t>• Housing Search and Placement</a:t>
            </a:r>
            <a:endParaRPr lang="en-US" sz="1600" dirty="0"/>
          </a:p>
          <a:p>
            <a:pPr marL="0" indent="0">
              <a:buNone/>
            </a:pPr>
            <a:r>
              <a:rPr lang="en-US" sz="1600" dirty="0">
                <a:solidFill>
                  <a:srgbClr val="1E2A54"/>
                </a:solidFill>
                <a:latin typeface="Montserrat" pitchFamily="34" charset="0"/>
                <a:ea typeface="Montserrat" pitchFamily="34" charset="-122"/>
                <a:cs typeface="Montserrat" pitchFamily="34" charset="-120"/>
              </a:rPr>
              <a:t>• Housing Stability Case Management</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75452-C784-B8AF-1D6E-7BB032521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89DEA-F28D-AE5E-7A96-50C3478D814F}"/>
              </a:ext>
            </a:extLst>
          </p:cNvPr>
          <p:cNvSpPr>
            <a:spLocks noGrp="1"/>
          </p:cNvSpPr>
          <p:nvPr>
            <p:ph type="title" idx="4294967295"/>
          </p:nvPr>
        </p:nvSpPr>
        <p:spPr>
          <a:xfrm>
            <a:off x="838200" y="-1325563"/>
            <a:ext cx="10515600" cy="1325563"/>
          </a:xfrm>
          <a:prstGeom prst="rect">
            <a:avLst/>
          </a:prstGeom>
        </p:spPr>
        <p:txBody>
          <a:bodyPr anchor="b"/>
          <a:lstStyle/>
          <a:p>
            <a:r>
              <a:rPr lang="en-US" dirty="0"/>
              <a:t>ESG Local Match Requirement</a:t>
            </a:r>
          </a:p>
        </p:txBody>
      </p:sp>
      <p:sp>
        <p:nvSpPr>
          <p:cNvPr id="3" name="Text 0">
            <a:extLst>
              <a:ext uri="{FF2B5EF4-FFF2-40B4-BE49-F238E27FC236}">
                <a16:creationId xmlns:a16="http://schemas.microsoft.com/office/drawing/2014/main" id="{2A5443B8-66E3-737C-AC91-F3E30C2981B5}"/>
              </a:ext>
            </a:extLst>
          </p:cNvPr>
          <p:cNvSpPr/>
          <p:nvPr/>
        </p:nvSpPr>
        <p:spPr>
          <a:xfrm>
            <a:off x="640080" y="68580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E2A54"/>
                </a:solidFill>
                <a:latin typeface="Montserrat" pitchFamily="34" charset="0"/>
                <a:ea typeface="Montserrat" pitchFamily="34" charset="-122"/>
                <a:cs typeface="Montserrat" pitchFamily="34" charset="-120"/>
              </a:rPr>
              <a:t>FY2026 ESG Information Session</a:t>
            </a:r>
            <a:endParaRPr lang="en-US" sz="3000" dirty="0"/>
          </a:p>
        </p:txBody>
      </p:sp>
      <p:sp>
        <p:nvSpPr>
          <p:cNvPr id="7" name="Shape 2">
            <a:extLst>
              <a:ext uri="{FF2B5EF4-FFF2-40B4-BE49-F238E27FC236}">
                <a16:creationId xmlns:a16="http://schemas.microsoft.com/office/drawing/2014/main" id="{2EFE2964-AD23-5A8D-9F35-A263B4E3D2C8}"/>
              </a:ext>
              <a:ext uri="{C183D7F6-B498-43B3-948B-1728B52AA6E4}">
                <adec:decorative xmlns:adec="http://schemas.microsoft.com/office/drawing/2017/decorative" val="1"/>
              </a:ext>
            </a:extLst>
          </p:cNvPr>
          <p:cNvSpPr/>
          <p:nvPr/>
        </p:nvSpPr>
        <p:spPr>
          <a:xfrm>
            <a:off x="640080" y="1508760"/>
            <a:ext cx="10744200" cy="4663440"/>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9" name="Shape 3">
            <a:extLst>
              <a:ext uri="{FF2B5EF4-FFF2-40B4-BE49-F238E27FC236}">
                <a16:creationId xmlns:a16="http://schemas.microsoft.com/office/drawing/2014/main" id="{4928F3E8-67E4-30BD-7243-2D252DFD1993}"/>
              </a:ext>
              <a:ext uri="{C183D7F6-B498-43B3-948B-1728B52AA6E4}">
                <adec:decorative xmlns:adec="http://schemas.microsoft.com/office/drawing/2017/decorative" val="1"/>
              </a:ext>
            </a:extLst>
          </p:cNvPr>
          <p:cNvSpPr/>
          <p:nvPr/>
        </p:nvSpPr>
        <p:spPr>
          <a:xfrm>
            <a:off x="914400" y="1764792"/>
            <a:ext cx="914400" cy="73152"/>
          </a:xfrm>
          <a:prstGeom prst="rect">
            <a:avLst/>
          </a:prstGeom>
          <a:solidFill>
            <a:schemeClr val="accent3"/>
          </a:solidFill>
          <a:ln w="12700">
            <a:solidFill>
              <a:srgbClr val="C6424B">
                <a:alpha val="0"/>
              </a:srgbClr>
            </a:solidFill>
            <a:prstDash val="solid"/>
          </a:ln>
        </p:spPr>
        <p:txBody>
          <a:bodyPr/>
          <a:lstStyle/>
          <a:p>
            <a:endParaRPr lang="en-US"/>
          </a:p>
        </p:txBody>
      </p:sp>
      <p:sp>
        <p:nvSpPr>
          <p:cNvPr id="11" name="Text 4">
            <a:extLst>
              <a:ext uri="{FF2B5EF4-FFF2-40B4-BE49-F238E27FC236}">
                <a16:creationId xmlns:a16="http://schemas.microsoft.com/office/drawing/2014/main" id="{916FCA7B-FCCE-61C8-238B-5C6424C197AC}"/>
              </a:ext>
            </a:extLst>
          </p:cNvPr>
          <p:cNvSpPr/>
          <p:nvPr/>
        </p:nvSpPr>
        <p:spPr>
          <a:xfrm>
            <a:off x="914399" y="1993392"/>
            <a:ext cx="3519577" cy="256032"/>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Local Match Requirement</a:t>
            </a:r>
            <a:endParaRPr lang="en-US" sz="2000" dirty="0"/>
          </a:p>
        </p:txBody>
      </p:sp>
      <p:sp>
        <p:nvSpPr>
          <p:cNvPr id="13" name="Text 5">
            <a:extLst>
              <a:ext uri="{FF2B5EF4-FFF2-40B4-BE49-F238E27FC236}">
                <a16:creationId xmlns:a16="http://schemas.microsoft.com/office/drawing/2014/main" id="{00E4D8FD-83FF-8281-FBA8-772D2E79E39C}"/>
              </a:ext>
            </a:extLst>
          </p:cNvPr>
          <p:cNvSpPr/>
          <p:nvPr/>
        </p:nvSpPr>
        <p:spPr>
          <a:xfrm>
            <a:off x="914399" y="2404872"/>
            <a:ext cx="10308566" cy="2347601"/>
          </a:xfrm>
          <a:prstGeom prst="rect">
            <a:avLst/>
          </a:prstGeom>
          <a:noFill/>
          <a:ln/>
        </p:spPr>
        <p:txBody>
          <a:bodyPr wrap="square" lIns="0" tIns="0" rIns="0" bIns="0" rtlCol="0" anchor="t">
            <a:noAutofit/>
          </a:bodyPr>
          <a:lstStyle/>
          <a:p>
            <a:pPr marL="0" indent="0">
              <a:buNone/>
            </a:pPr>
            <a:r>
              <a:rPr lang="en-US" sz="1600" dirty="0">
                <a:solidFill>
                  <a:srgbClr val="1E2A54"/>
                </a:solidFill>
                <a:latin typeface="Montserrat" pitchFamily="34" charset="0"/>
              </a:rPr>
              <a:t>All ESG recipients must provide a 100 percent match to supplement the ESG funds awarded (Federal Requirement)</a:t>
            </a:r>
          </a:p>
          <a:p>
            <a:pPr marL="0" indent="0">
              <a:buNone/>
            </a:pPr>
            <a:endParaRPr lang="en-US" sz="1600" dirty="0">
              <a:solidFill>
                <a:srgbClr val="1E2A54"/>
              </a:solidFill>
              <a:latin typeface="Montserrat" pitchFamily="34" charset="0"/>
            </a:endParaRPr>
          </a:p>
          <a:p>
            <a:pPr marL="0" indent="0">
              <a:buNone/>
            </a:pPr>
            <a:r>
              <a:rPr lang="en-US" sz="1600" b="1" dirty="0"/>
              <a:t>What can be used as match:</a:t>
            </a:r>
          </a:p>
          <a:p>
            <a:pPr marL="285750" indent="-285750">
              <a:buFont typeface="Arial" panose="020B0604020202020204" pitchFamily="34" charset="0"/>
              <a:buChar char="•"/>
            </a:pPr>
            <a:r>
              <a:rPr lang="en-US" sz="1600" dirty="0"/>
              <a:t>Other Federal Funds (Non-ESG)</a:t>
            </a:r>
          </a:p>
          <a:p>
            <a:pPr marL="285750" indent="-285750">
              <a:buFont typeface="Arial" panose="020B0604020202020204" pitchFamily="34" charset="0"/>
              <a:buChar char="•"/>
            </a:pPr>
            <a:r>
              <a:rPr lang="en-US" sz="1600" dirty="0"/>
              <a:t>State/Local Government Funds</a:t>
            </a:r>
          </a:p>
          <a:p>
            <a:pPr marL="285750" indent="-285750">
              <a:buFont typeface="Arial" panose="020B0604020202020204" pitchFamily="34" charset="0"/>
              <a:buChar char="•"/>
            </a:pPr>
            <a:r>
              <a:rPr lang="en-US" sz="1600" dirty="0"/>
              <a:t>Private Funds/Grants</a:t>
            </a:r>
          </a:p>
          <a:p>
            <a:pPr marL="285750" indent="-285750">
              <a:buFont typeface="Arial" panose="020B0604020202020204" pitchFamily="34" charset="0"/>
              <a:buChar char="•"/>
            </a:pPr>
            <a:r>
              <a:rPr lang="en-US" sz="1600" dirty="0"/>
              <a:t>Cash Contributions</a:t>
            </a:r>
          </a:p>
          <a:p>
            <a:pPr marL="285750" indent="-285750">
              <a:buFont typeface="Arial" panose="020B0604020202020204" pitchFamily="34" charset="0"/>
              <a:buChar char="•"/>
            </a:pPr>
            <a:r>
              <a:rPr lang="en-US" sz="1600" dirty="0"/>
              <a:t>In-Kind Donations</a:t>
            </a:r>
          </a:p>
        </p:txBody>
      </p:sp>
    </p:spTree>
    <p:extLst>
      <p:ext uri="{BB962C8B-B14F-4D97-AF65-F5344CB8AC3E}">
        <p14:creationId xmlns:p14="http://schemas.microsoft.com/office/powerpoint/2010/main" val="93587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E3FBA-B0B4-C740-9DA5-4CB99393C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01656-BEF0-58E3-B7FD-53076968EC8A}"/>
              </a:ext>
            </a:extLst>
          </p:cNvPr>
          <p:cNvSpPr>
            <a:spLocks noGrp="1"/>
          </p:cNvSpPr>
          <p:nvPr>
            <p:ph type="title" idx="4294967295"/>
          </p:nvPr>
        </p:nvSpPr>
        <p:spPr>
          <a:xfrm>
            <a:off x="838200" y="-1325563"/>
            <a:ext cx="10515600" cy="1325563"/>
          </a:xfrm>
          <a:prstGeom prst="rect">
            <a:avLst/>
          </a:prstGeom>
        </p:spPr>
        <p:txBody>
          <a:bodyPr anchor="b"/>
          <a:lstStyle/>
          <a:p>
            <a:r>
              <a:rPr lang="en-US" dirty="0"/>
              <a:t>Homeless Participation</a:t>
            </a:r>
          </a:p>
        </p:txBody>
      </p:sp>
      <p:sp>
        <p:nvSpPr>
          <p:cNvPr id="3" name="Text 0">
            <a:extLst>
              <a:ext uri="{FF2B5EF4-FFF2-40B4-BE49-F238E27FC236}">
                <a16:creationId xmlns:a16="http://schemas.microsoft.com/office/drawing/2014/main" id="{0CD36DF4-85D7-332E-3DE0-61EE9BA6B532}"/>
              </a:ext>
            </a:extLst>
          </p:cNvPr>
          <p:cNvSpPr/>
          <p:nvPr/>
        </p:nvSpPr>
        <p:spPr>
          <a:xfrm>
            <a:off x="640080" y="68580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E2A54"/>
                </a:solidFill>
                <a:latin typeface="Montserrat" pitchFamily="34" charset="0"/>
                <a:ea typeface="Montserrat" pitchFamily="34" charset="-122"/>
                <a:cs typeface="Montserrat" pitchFamily="34" charset="-120"/>
              </a:rPr>
              <a:t>FY2026 ESG Information Session</a:t>
            </a:r>
            <a:endParaRPr lang="en-US" sz="3000" dirty="0"/>
          </a:p>
        </p:txBody>
      </p:sp>
      <p:sp>
        <p:nvSpPr>
          <p:cNvPr id="7" name="Shape 2">
            <a:extLst>
              <a:ext uri="{FF2B5EF4-FFF2-40B4-BE49-F238E27FC236}">
                <a16:creationId xmlns:a16="http://schemas.microsoft.com/office/drawing/2014/main" id="{815ED2A4-5F07-A58C-3FB3-30874C280CA3}"/>
              </a:ext>
              <a:ext uri="{C183D7F6-B498-43B3-948B-1728B52AA6E4}">
                <adec:decorative xmlns:adec="http://schemas.microsoft.com/office/drawing/2017/decorative" val="1"/>
              </a:ext>
            </a:extLst>
          </p:cNvPr>
          <p:cNvSpPr/>
          <p:nvPr/>
        </p:nvSpPr>
        <p:spPr>
          <a:xfrm>
            <a:off x="640080" y="1508760"/>
            <a:ext cx="10744200" cy="4663440"/>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9" name="Shape 3">
            <a:extLst>
              <a:ext uri="{FF2B5EF4-FFF2-40B4-BE49-F238E27FC236}">
                <a16:creationId xmlns:a16="http://schemas.microsoft.com/office/drawing/2014/main" id="{2DCCDC14-1284-CD63-ED24-9B4A5F503E7E}"/>
              </a:ext>
              <a:ext uri="{C183D7F6-B498-43B3-948B-1728B52AA6E4}">
                <adec:decorative xmlns:adec="http://schemas.microsoft.com/office/drawing/2017/decorative" val="1"/>
              </a:ext>
            </a:extLst>
          </p:cNvPr>
          <p:cNvSpPr/>
          <p:nvPr/>
        </p:nvSpPr>
        <p:spPr>
          <a:xfrm>
            <a:off x="914400" y="1764792"/>
            <a:ext cx="914400" cy="73152"/>
          </a:xfrm>
          <a:prstGeom prst="rect">
            <a:avLst/>
          </a:prstGeom>
          <a:solidFill>
            <a:schemeClr val="accent4"/>
          </a:solidFill>
          <a:ln w="12700">
            <a:solidFill>
              <a:srgbClr val="C6424B">
                <a:alpha val="0"/>
              </a:srgbClr>
            </a:solidFill>
            <a:prstDash val="solid"/>
          </a:ln>
        </p:spPr>
        <p:txBody>
          <a:bodyPr/>
          <a:lstStyle/>
          <a:p>
            <a:endParaRPr lang="en-US"/>
          </a:p>
        </p:txBody>
      </p:sp>
      <p:sp>
        <p:nvSpPr>
          <p:cNvPr id="11" name="Text 4">
            <a:extLst>
              <a:ext uri="{FF2B5EF4-FFF2-40B4-BE49-F238E27FC236}">
                <a16:creationId xmlns:a16="http://schemas.microsoft.com/office/drawing/2014/main" id="{8199EFC8-CC51-E4D4-20ED-8F7DAE888D38}"/>
              </a:ext>
            </a:extLst>
          </p:cNvPr>
          <p:cNvSpPr/>
          <p:nvPr/>
        </p:nvSpPr>
        <p:spPr>
          <a:xfrm>
            <a:off x="914399" y="1993392"/>
            <a:ext cx="3519577" cy="256032"/>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Homeless</a:t>
            </a:r>
            <a:r>
              <a:rPr lang="en-US" sz="1500" b="1" dirty="0">
                <a:solidFill>
                  <a:srgbClr val="1E2A54"/>
                </a:solidFill>
                <a:latin typeface="Montserrat" pitchFamily="34" charset="0"/>
              </a:rPr>
              <a:t> </a:t>
            </a:r>
            <a:r>
              <a:rPr lang="en-US" sz="2000" b="1" dirty="0">
                <a:solidFill>
                  <a:srgbClr val="1E2A54"/>
                </a:solidFill>
                <a:latin typeface="Montserrat" pitchFamily="34" charset="0"/>
              </a:rPr>
              <a:t>Participation</a:t>
            </a:r>
            <a:endParaRPr lang="en-US" sz="1500" dirty="0"/>
          </a:p>
        </p:txBody>
      </p:sp>
      <p:sp>
        <p:nvSpPr>
          <p:cNvPr id="13" name="Text 5">
            <a:extLst>
              <a:ext uri="{FF2B5EF4-FFF2-40B4-BE49-F238E27FC236}">
                <a16:creationId xmlns:a16="http://schemas.microsoft.com/office/drawing/2014/main" id="{C6562C62-FF8A-43E7-97DE-83188DB1F4DF}"/>
              </a:ext>
            </a:extLst>
          </p:cNvPr>
          <p:cNvSpPr/>
          <p:nvPr/>
        </p:nvSpPr>
        <p:spPr>
          <a:xfrm>
            <a:off x="914399" y="2404873"/>
            <a:ext cx="10308566" cy="1735974"/>
          </a:xfrm>
          <a:prstGeom prst="rect">
            <a:avLst/>
          </a:prstGeom>
          <a:noFill/>
          <a:ln/>
        </p:spPr>
        <p:txBody>
          <a:bodyPr wrap="square" lIns="0" tIns="0" rIns="0" bIns="0" rtlCol="0" anchor="t">
            <a:normAutofit/>
          </a:bodyPr>
          <a:lstStyle/>
          <a:p>
            <a:pPr marL="285750" indent="-285750">
              <a:buFont typeface="Arial" panose="020B0604020202020204" pitchFamily="34" charset="0"/>
              <a:buChar char="•"/>
            </a:pPr>
            <a:r>
              <a:rPr lang="en-US" sz="1600" dirty="0"/>
              <a:t>Participation of not less than one homeless individual or formerly homeless individual on the Board of Directors or an equivalent policy-making entity (Federal Requirement)</a:t>
            </a:r>
          </a:p>
          <a:p>
            <a:pPr marL="285750" indent="-285750">
              <a:buFont typeface="Arial" panose="020B0604020202020204" pitchFamily="34" charset="0"/>
              <a:buChar char="•"/>
            </a:pPr>
            <a:r>
              <a:rPr lang="en-US" sz="1600" dirty="0"/>
              <a:t>Before applying, applicants must obtain Board approval and provide a letter or board minutes.</a:t>
            </a:r>
          </a:p>
        </p:txBody>
      </p:sp>
    </p:spTree>
    <p:extLst>
      <p:ext uri="{BB962C8B-B14F-4D97-AF65-F5344CB8AC3E}">
        <p14:creationId xmlns:p14="http://schemas.microsoft.com/office/powerpoint/2010/main" val="2032482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C7B9D-2DB6-72B2-779A-E1C4DDACE6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D7E1FCA-8285-6300-5A94-7A5B4059A56D}"/>
              </a:ext>
              <a:ext uri="{C183D7F6-B498-43B3-948B-1728B52AA6E4}">
                <adec:decorative xmlns:adec="http://schemas.microsoft.com/office/drawing/2017/decorative" val="1"/>
              </a:ext>
            </a:extLst>
          </p:cNvPr>
          <p:cNvPicPr>
            <a:picLocks noChangeAspect="1"/>
          </p:cNvPicPr>
          <p:nvPr/>
        </p:nvPicPr>
        <p:blipFill>
          <a:blip r:embed="rId3"/>
          <a:srcRect l="77986" r="-2"/>
          <a:stretch>
            <a:fillRect/>
          </a:stretch>
        </p:blipFill>
        <p:spPr>
          <a:xfrm>
            <a:off x="9497684" y="0"/>
            <a:ext cx="2676030" cy="6858000"/>
          </a:xfrm>
          <a:prstGeom prst="rect">
            <a:avLst/>
          </a:prstGeom>
          <a:solidFill>
            <a:schemeClr val="tx2"/>
          </a:solidFill>
        </p:spPr>
      </p:pic>
      <p:pic>
        <p:nvPicPr>
          <p:cNvPr id="8" name="Picture 7">
            <a:extLst>
              <a:ext uri="{FF2B5EF4-FFF2-40B4-BE49-F238E27FC236}">
                <a16:creationId xmlns:a16="http://schemas.microsoft.com/office/drawing/2014/main" id="{CB22B0DF-CEC5-9131-D9CE-37159C92386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45368" y="5705352"/>
            <a:ext cx="1651002" cy="657195"/>
          </a:xfrm>
          <a:prstGeom prst="rect">
            <a:avLst/>
          </a:prstGeom>
        </p:spPr>
      </p:pic>
      <p:sp>
        <p:nvSpPr>
          <p:cNvPr id="4" name="Title 3">
            <a:extLst>
              <a:ext uri="{FF2B5EF4-FFF2-40B4-BE49-F238E27FC236}">
                <a16:creationId xmlns:a16="http://schemas.microsoft.com/office/drawing/2014/main" id="{3C4E702C-1839-B790-90FE-B5BDC396B9B2}"/>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a:prstGeom prst="rect">
            <a:avLst/>
          </a:prstGeom>
        </p:spPr>
        <p:txBody>
          <a:bodyPr anchor="b"/>
          <a:lstStyle/>
          <a:p>
            <a:r>
              <a:rPr lang="en-US" dirty="0"/>
              <a:t>Eligible Applicants</a:t>
            </a:r>
          </a:p>
        </p:txBody>
      </p:sp>
      <p:sp>
        <p:nvSpPr>
          <p:cNvPr id="2" name="Text 0">
            <a:extLst>
              <a:ext uri="{FF2B5EF4-FFF2-40B4-BE49-F238E27FC236}">
                <a16:creationId xmlns:a16="http://schemas.microsoft.com/office/drawing/2014/main" id="{E0EAF207-CEDB-160E-F0A1-22397C2A8FA4}"/>
              </a:ext>
            </a:extLst>
          </p:cNvPr>
          <p:cNvSpPr/>
          <p:nvPr/>
        </p:nvSpPr>
        <p:spPr>
          <a:xfrm>
            <a:off x="640080" y="68580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E2A54"/>
                </a:solidFill>
                <a:latin typeface="Montserrat" pitchFamily="34" charset="0"/>
                <a:ea typeface="Montserrat" pitchFamily="34" charset="-122"/>
                <a:cs typeface="Montserrat" pitchFamily="34" charset="-120"/>
              </a:rPr>
              <a:t>Eligible Applicants</a:t>
            </a:r>
            <a:endParaRPr lang="en-US" sz="3000" dirty="0"/>
          </a:p>
        </p:txBody>
      </p:sp>
      <p:sp>
        <p:nvSpPr>
          <p:cNvPr id="3" name="Text 1">
            <a:extLst>
              <a:ext uri="{FF2B5EF4-FFF2-40B4-BE49-F238E27FC236}">
                <a16:creationId xmlns:a16="http://schemas.microsoft.com/office/drawing/2014/main" id="{39F8BFD0-8A4E-7B56-B05A-D81A84A5C9EA}"/>
              </a:ext>
            </a:extLst>
          </p:cNvPr>
          <p:cNvSpPr/>
          <p:nvPr/>
        </p:nvSpPr>
        <p:spPr>
          <a:xfrm>
            <a:off x="658368" y="1179576"/>
            <a:ext cx="9601200" cy="256032"/>
          </a:xfrm>
          <a:prstGeom prst="rect">
            <a:avLst/>
          </a:prstGeom>
          <a:noFill/>
          <a:ln/>
        </p:spPr>
        <p:txBody>
          <a:bodyPr wrap="square" lIns="0" tIns="0" rIns="0" bIns="0" rtlCol="0" anchor="ctr"/>
          <a:lstStyle/>
          <a:p>
            <a:pPr marL="0" indent="0">
              <a:buNone/>
            </a:pPr>
            <a:r>
              <a:rPr lang="en-US" sz="1050" dirty="0">
                <a:solidFill>
                  <a:srgbClr val="6C7281"/>
                </a:solidFill>
                <a:latin typeface="Montserrat" pitchFamily="34" charset="0"/>
                <a:ea typeface="Montserrat" pitchFamily="34" charset="-122"/>
                <a:cs typeface="Montserrat" pitchFamily="34" charset="-120"/>
              </a:rPr>
              <a:t>Who may apply for ESG funding</a:t>
            </a:r>
            <a:endParaRPr lang="en-US" sz="1050" dirty="0"/>
          </a:p>
        </p:txBody>
      </p:sp>
      <p:sp>
        <p:nvSpPr>
          <p:cNvPr id="5" name="Text 3">
            <a:extLst>
              <a:ext uri="{FF2B5EF4-FFF2-40B4-BE49-F238E27FC236}">
                <a16:creationId xmlns:a16="http://schemas.microsoft.com/office/drawing/2014/main" id="{37EA801F-30DF-76F8-FD37-EA4866F0CE01}"/>
              </a:ext>
            </a:extLst>
          </p:cNvPr>
          <p:cNvSpPr/>
          <p:nvPr/>
        </p:nvSpPr>
        <p:spPr>
          <a:xfrm>
            <a:off x="768095" y="2148840"/>
            <a:ext cx="7858320" cy="3529584"/>
          </a:xfrm>
          <a:prstGeom prst="rect">
            <a:avLst/>
          </a:prstGeom>
          <a:noFill/>
          <a:ln/>
        </p:spPr>
        <p:txBody>
          <a:bodyPr wrap="square" lIns="0" tIns="0" rIns="0" bIns="0" rtlCol="0" anchor="ctr">
            <a:normAutofit/>
          </a:bodyPr>
          <a:lstStyle/>
          <a:p>
            <a:pPr marL="285750" indent="-285750">
              <a:lnSpc>
                <a:spcPct val="150000"/>
              </a:lnSpc>
              <a:buFont typeface="Arial" panose="020B0604020202020204" pitchFamily="34" charset="0"/>
              <a:buChar char="•"/>
            </a:pPr>
            <a:r>
              <a:rPr lang="en-US" sz="1600" dirty="0">
                <a:solidFill>
                  <a:srgbClr val="1E2A54"/>
                </a:solidFill>
                <a:latin typeface="Montserrat" pitchFamily="34" charset="0"/>
              </a:rPr>
              <a:t> Units of Local Government</a:t>
            </a:r>
          </a:p>
          <a:p>
            <a:pPr marL="742950" lvl="1" indent="-285750">
              <a:lnSpc>
                <a:spcPct val="150000"/>
              </a:lnSpc>
              <a:buFont typeface="Arial" panose="020B0604020202020204" pitchFamily="34" charset="0"/>
              <a:buChar char="•"/>
            </a:pPr>
            <a:r>
              <a:rPr lang="en-US" sz="1600" dirty="0">
                <a:solidFill>
                  <a:srgbClr val="1E2A54"/>
                </a:solidFill>
                <a:latin typeface="Montserrat" pitchFamily="34" charset="0"/>
              </a:rPr>
              <a:t>Cities/Towns located in </a:t>
            </a:r>
            <a:r>
              <a:rPr lang="en-US" sz="1600" u="sng" dirty="0">
                <a:solidFill>
                  <a:srgbClr val="1E2A54"/>
                </a:solidFill>
                <a:latin typeface="Montserrat" pitchFamily="34" charset="0"/>
              </a:rPr>
              <a:t>Kent and Sussex County only</a:t>
            </a:r>
          </a:p>
          <a:p>
            <a:pPr marL="285750" indent="-285750">
              <a:lnSpc>
                <a:spcPct val="150000"/>
              </a:lnSpc>
              <a:buFont typeface="Arial" panose="020B0604020202020204" pitchFamily="34" charset="0"/>
              <a:buChar char="•"/>
            </a:pPr>
            <a:r>
              <a:rPr lang="en-US" sz="1600" dirty="0">
                <a:solidFill>
                  <a:srgbClr val="1E2A54"/>
                </a:solidFill>
                <a:latin typeface="Montserrat" pitchFamily="34" charset="0"/>
              </a:rPr>
              <a:t>Faith-Based Organizations</a:t>
            </a:r>
          </a:p>
          <a:p>
            <a:pPr marL="742950" lvl="1" indent="-285750">
              <a:lnSpc>
                <a:spcPct val="150000"/>
              </a:lnSpc>
              <a:buFont typeface="Arial" panose="020B0604020202020204" pitchFamily="34" charset="0"/>
              <a:buChar char="•"/>
            </a:pPr>
            <a:r>
              <a:rPr lang="en-US" sz="1600" dirty="0">
                <a:solidFill>
                  <a:srgbClr val="1E2A54"/>
                </a:solidFill>
                <a:latin typeface="Montserrat" pitchFamily="34" charset="0"/>
              </a:rPr>
              <a:t>Offering non-religious public services</a:t>
            </a:r>
          </a:p>
          <a:p>
            <a:pPr marL="285750" indent="-285750">
              <a:lnSpc>
                <a:spcPct val="150000"/>
              </a:lnSpc>
              <a:buFont typeface="Arial" panose="020B0604020202020204" pitchFamily="34" charset="0"/>
              <a:buChar char="•"/>
            </a:pPr>
            <a:r>
              <a:rPr lang="en-US" sz="1600" dirty="0">
                <a:solidFill>
                  <a:srgbClr val="1E2A54"/>
                </a:solidFill>
                <a:latin typeface="Montserrat" pitchFamily="34" charset="0"/>
              </a:rPr>
              <a:t>Non-Profit Agencies</a:t>
            </a:r>
          </a:p>
          <a:p>
            <a:pPr marL="742950" lvl="1" indent="-285750">
              <a:lnSpc>
                <a:spcPct val="150000"/>
              </a:lnSpc>
              <a:buFont typeface="Arial" panose="020B0604020202020204" pitchFamily="34" charset="0"/>
              <a:buChar char="•"/>
            </a:pPr>
            <a:r>
              <a:rPr lang="en-US" sz="1600" dirty="0">
                <a:solidFill>
                  <a:srgbClr val="1E2A54"/>
                </a:solidFill>
                <a:latin typeface="Montserrat" pitchFamily="34" charset="0"/>
              </a:rPr>
              <a:t>Must be 501(c)(3) organizations</a:t>
            </a:r>
          </a:p>
          <a:p>
            <a:pPr marL="0" indent="0">
              <a:buNone/>
            </a:pPr>
            <a:endParaRPr lang="en-US" sz="1600" dirty="0"/>
          </a:p>
        </p:txBody>
      </p:sp>
    </p:spTree>
    <p:extLst>
      <p:ext uri="{BB962C8B-B14F-4D97-AF65-F5344CB8AC3E}">
        <p14:creationId xmlns:p14="http://schemas.microsoft.com/office/powerpoint/2010/main" val="3208137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77FA0B-AA58-1EA2-62D6-F722498B45E7}"/>
              </a:ext>
              <a:ext uri="{C183D7F6-B498-43B3-948B-1728B52AA6E4}">
                <adec:decorative xmlns:adec="http://schemas.microsoft.com/office/drawing/2017/decorative" val="1"/>
              </a:ext>
            </a:extLst>
          </p:cNvPr>
          <p:cNvPicPr>
            <a:picLocks noChangeAspect="1"/>
          </p:cNvPicPr>
          <p:nvPr/>
        </p:nvPicPr>
        <p:blipFill>
          <a:blip r:embed="rId3"/>
          <a:srcRect l="77986" r="-2"/>
          <a:stretch>
            <a:fillRect/>
          </a:stretch>
        </p:blipFill>
        <p:spPr>
          <a:xfrm>
            <a:off x="9497684" y="0"/>
            <a:ext cx="2676030" cy="6858000"/>
          </a:xfrm>
          <a:prstGeom prst="rect">
            <a:avLst/>
          </a:prstGeom>
          <a:solidFill>
            <a:schemeClr val="tx2"/>
          </a:solidFill>
        </p:spPr>
      </p:pic>
      <p:sp>
        <p:nvSpPr>
          <p:cNvPr id="2" name="Text 0"/>
          <p:cNvSpPr>
            <a:spLocks noGrp="1"/>
          </p:cNvSpPr>
          <p:nvPr>
            <p:ph type="title" idx="4294967295"/>
          </p:nvPr>
        </p:nvSpPr>
        <p:spPr>
          <a:xfrm>
            <a:off x="640080" y="685800"/>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E2A54"/>
                </a:solidFill>
                <a:effectLst/>
                <a:uLnTx/>
                <a:uFillTx/>
                <a:latin typeface="Montserrat" pitchFamily="34" charset="0"/>
                <a:ea typeface="Montserrat" pitchFamily="34" charset="-122"/>
                <a:cs typeface="Montserrat" pitchFamily="34" charset="-120"/>
              </a:rPr>
              <a:t>Eligible Beneficiaries</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658368" y="1179576"/>
            <a:ext cx="9601200" cy="256032"/>
          </a:xfrm>
          <a:prstGeom prst="rect">
            <a:avLst/>
          </a:prstGeom>
          <a:noFill/>
          <a:ln/>
        </p:spPr>
        <p:txBody>
          <a:bodyPr wrap="square" lIns="0" tIns="0" rIns="0" bIns="0" rtlCol="0" anchor="ctr"/>
          <a:lstStyle/>
          <a:p>
            <a:pPr marL="0" indent="0">
              <a:buNone/>
            </a:pPr>
            <a:r>
              <a:rPr lang="en-US" sz="1050" dirty="0">
                <a:solidFill>
                  <a:srgbClr val="6C7281"/>
                </a:solidFill>
                <a:latin typeface="Montserrat" pitchFamily="34" charset="0"/>
                <a:ea typeface="Montserrat" pitchFamily="34" charset="-122"/>
                <a:cs typeface="Montserrat" pitchFamily="34" charset="-120"/>
              </a:rPr>
              <a:t>Who may qualify to receive ESG assistance</a:t>
            </a:r>
            <a:endParaRPr lang="en-US" sz="1050" dirty="0"/>
          </a:p>
        </p:txBody>
      </p:sp>
      <p:sp>
        <p:nvSpPr>
          <p:cNvPr id="4" name="Text 2"/>
          <p:cNvSpPr/>
          <p:nvPr/>
        </p:nvSpPr>
        <p:spPr>
          <a:xfrm>
            <a:off x="749808" y="1700784"/>
            <a:ext cx="4983480" cy="32004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rPr>
              <a:t>HEARTH Definition of Homeless</a:t>
            </a:r>
            <a:endParaRPr lang="en-US" sz="2000" dirty="0"/>
          </a:p>
        </p:txBody>
      </p:sp>
      <p:sp>
        <p:nvSpPr>
          <p:cNvPr id="5" name="Text 3"/>
          <p:cNvSpPr/>
          <p:nvPr/>
        </p:nvSpPr>
        <p:spPr>
          <a:xfrm>
            <a:off x="768095" y="2148840"/>
            <a:ext cx="7858320" cy="3529584"/>
          </a:xfrm>
          <a:prstGeom prst="rect">
            <a:avLst/>
          </a:prstGeom>
          <a:noFill/>
          <a:ln/>
        </p:spPr>
        <p:txBody>
          <a:bodyPr wrap="square" lIns="0" tIns="0" rIns="0" bIns="0" rtlCol="0" anchor="ctr">
            <a:normAutofit/>
          </a:bodyPr>
          <a:lstStyle/>
          <a:p>
            <a:pPr marL="285750" indent="-285750">
              <a:buFont typeface="Arial" panose="020B0604020202020204" pitchFamily="34" charset="0"/>
              <a:buChar char="•"/>
            </a:pPr>
            <a:r>
              <a:rPr lang="en-US" sz="1600" b="1" u="sng" dirty="0">
                <a:solidFill>
                  <a:srgbClr val="1E2A54"/>
                </a:solidFill>
                <a:latin typeface="Montserrat" pitchFamily="34" charset="0"/>
                <a:ea typeface="Montserrat" pitchFamily="34" charset="-122"/>
                <a:cs typeface="Montserrat" pitchFamily="34" charset="-120"/>
              </a:rPr>
              <a:t>Category One</a:t>
            </a:r>
            <a:r>
              <a:rPr lang="en-US" sz="1600" dirty="0">
                <a:solidFill>
                  <a:srgbClr val="1E2A54"/>
                </a:solidFill>
                <a:latin typeface="Montserrat" pitchFamily="34" charset="0"/>
                <a:ea typeface="Montserrat" pitchFamily="34" charset="-122"/>
                <a:cs typeface="Montserrat" pitchFamily="34" charset="-120"/>
              </a:rPr>
              <a:t> </a:t>
            </a:r>
          </a:p>
          <a:p>
            <a:pPr marL="742950" lvl="1" indent="-285750">
              <a:buFont typeface="Arial" panose="020B0604020202020204" pitchFamily="34" charset="0"/>
              <a:buChar char="•"/>
            </a:pPr>
            <a:r>
              <a:rPr lang="en-US" sz="1600" dirty="0">
                <a:solidFill>
                  <a:srgbClr val="1E2A54"/>
                </a:solidFill>
                <a:latin typeface="Montserrat" pitchFamily="34" charset="0"/>
                <a:ea typeface="Montserrat" pitchFamily="34" charset="-122"/>
                <a:cs typeface="Montserrat" pitchFamily="34" charset="-120"/>
              </a:rPr>
              <a:t>Literally Homeless</a:t>
            </a:r>
            <a:endParaRPr lang="en-US" sz="1600" dirty="0"/>
          </a:p>
          <a:p>
            <a:pPr marL="285750" indent="-285750">
              <a:buFont typeface="Arial" panose="020B0604020202020204" pitchFamily="34" charset="0"/>
              <a:buChar char="•"/>
            </a:pPr>
            <a:r>
              <a:rPr lang="en-US" sz="1600" b="1" u="sng" dirty="0">
                <a:solidFill>
                  <a:srgbClr val="1E2A54"/>
                </a:solidFill>
                <a:latin typeface="Montserrat" pitchFamily="34" charset="0"/>
                <a:ea typeface="Montserrat" pitchFamily="34" charset="-122"/>
                <a:cs typeface="Montserrat" pitchFamily="34" charset="-120"/>
              </a:rPr>
              <a:t>Category Two</a:t>
            </a:r>
            <a:r>
              <a:rPr lang="en-US" sz="1600" dirty="0">
                <a:solidFill>
                  <a:srgbClr val="1E2A54"/>
                </a:solidFill>
                <a:latin typeface="Montserrat" pitchFamily="34" charset="0"/>
                <a:ea typeface="Montserrat" pitchFamily="34" charset="-122"/>
                <a:cs typeface="Montserrat" pitchFamily="34" charset="-120"/>
              </a:rPr>
              <a:t> </a:t>
            </a:r>
          </a:p>
          <a:p>
            <a:pPr marL="742950" lvl="1" indent="-285750">
              <a:buFont typeface="Arial" panose="020B0604020202020204" pitchFamily="34" charset="0"/>
              <a:buChar char="•"/>
            </a:pPr>
            <a:r>
              <a:rPr lang="en-US" sz="1600" dirty="0">
                <a:solidFill>
                  <a:srgbClr val="1E2A54"/>
                </a:solidFill>
                <a:latin typeface="Montserrat" pitchFamily="34" charset="0"/>
                <a:ea typeface="Montserrat" pitchFamily="34" charset="-122"/>
                <a:cs typeface="Montserrat" pitchFamily="34" charset="-120"/>
              </a:rPr>
              <a:t>Imminent Risk of Homelessness</a:t>
            </a:r>
            <a:endParaRPr lang="en-US" sz="1600" dirty="0"/>
          </a:p>
          <a:p>
            <a:pPr marL="285750" indent="-285750">
              <a:buFont typeface="Arial" panose="020B0604020202020204" pitchFamily="34" charset="0"/>
              <a:buChar char="•"/>
            </a:pPr>
            <a:r>
              <a:rPr lang="en-US" sz="1600" b="1" u="sng" dirty="0">
                <a:solidFill>
                  <a:srgbClr val="1E2A54"/>
                </a:solidFill>
                <a:latin typeface="Montserrat" pitchFamily="34" charset="0"/>
                <a:ea typeface="Montserrat" pitchFamily="34" charset="-122"/>
                <a:cs typeface="Montserrat" pitchFamily="34" charset="-120"/>
              </a:rPr>
              <a:t>Category Three </a:t>
            </a:r>
            <a:endParaRPr lang="en-US" sz="1600" dirty="0">
              <a:solidFill>
                <a:srgbClr val="1E2A54"/>
              </a:solidFill>
              <a:latin typeface="Montserrat" pitchFamily="34" charset="0"/>
              <a:ea typeface="Montserrat" pitchFamily="34" charset="-122"/>
              <a:cs typeface="Montserrat" pitchFamily="34" charset="-120"/>
            </a:endParaRPr>
          </a:p>
          <a:p>
            <a:pPr marL="742950" lvl="1" indent="-285750">
              <a:buFont typeface="Arial" panose="020B0604020202020204" pitchFamily="34" charset="0"/>
              <a:buChar char="•"/>
            </a:pPr>
            <a:r>
              <a:rPr lang="en-US" sz="1600" dirty="0">
                <a:solidFill>
                  <a:srgbClr val="1E2A54"/>
                </a:solidFill>
                <a:latin typeface="Montserrat" pitchFamily="34" charset="0"/>
                <a:ea typeface="Montserrat" pitchFamily="34" charset="-122"/>
                <a:cs typeface="Montserrat" pitchFamily="34" charset="-120"/>
              </a:rPr>
              <a:t>Homeless Under Other Federal Statutes, including Unaccompanied Youth Under 25</a:t>
            </a:r>
          </a:p>
          <a:p>
            <a:pPr marL="285750" indent="-285750">
              <a:buFont typeface="Arial" panose="020B0604020202020204" pitchFamily="34" charset="0"/>
              <a:buChar char="•"/>
            </a:pPr>
            <a:r>
              <a:rPr lang="en-US" sz="1600" b="1" u="sng" dirty="0">
                <a:solidFill>
                  <a:srgbClr val="1E2A54"/>
                </a:solidFill>
                <a:latin typeface="Montserrat" pitchFamily="34" charset="0"/>
              </a:rPr>
              <a:t>Category Four</a:t>
            </a:r>
            <a:r>
              <a:rPr lang="en-US" sz="1600" dirty="0">
                <a:solidFill>
                  <a:srgbClr val="1E2A54"/>
                </a:solidFill>
                <a:latin typeface="Montserrat" pitchFamily="34" charset="0"/>
              </a:rPr>
              <a:t> </a:t>
            </a:r>
          </a:p>
          <a:p>
            <a:pPr marL="742950" lvl="1" indent="-285750">
              <a:buFont typeface="Arial" panose="020B0604020202020204" pitchFamily="34" charset="0"/>
              <a:buChar char="•"/>
            </a:pPr>
            <a:r>
              <a:rPr lang="en-US" sz="1600" dirty="0">
                <a:solidFill>
                  <a:srgbClr val="1E2A54"/>
                </a:solidFill>
                <a:latin typeface="Montserrat" pitchFamily="34" charset="0"/>
              </a:rPr>
              <a:t>Fleeing/Attempting to Flee Domestic Violence</a:t>
            </a:r>
          </a:p>
          <a:p>
            <a:pPr marL="285750" indent="-285750">
              <a:buFont typeface="Arial" panose="020B0604020202020204" pitchFamily="34" charset="0"/>
              <a:buChar char="•"/>
            </a:pPr>
            <a:r>
              <a:rPr lang="en-US" sz="1600" b="1" u="sng" dirty="0">
                <a:solidFill>
                  <a:srgbClr val="1E2A54"/>
                </a:solidFill>
                <a:latin typeface="Montserrat" pitchFamily="34" charset="0"/>
              </a:rPr>
              <a:t>Category Five</a:t>
            </a:r>
            <a:r>
              <a:rPr lang="en-US" sz="1600" dirty="0">
                <a:solidFill>
                  <a:srgbClr val="1E2A54"/>
                </a:solidFill>
                <a:latin typeface="Montserrat" pitchFamily="34" charset="0"/>
              </a:rPr>
              <a:t> </a:t>
            </a:r>
          </a:p>
          <a:p>
            <a:pPr marL="742950" lvl="1" indent="-285750">
              <a:buFont typeface="Arial" panose="020B0604020202020204" pitchFamily="34" charset="0"/>
              <a:buChar char="•"/>
            </a:pPr>
            <a:r>
              <a:rPr lang="en-US" sz="1600" dirty="0">
                <a:solidFill>
                  <a:srgbClr val="1E2A54"/>
                </a:solidFill>
                <a:latin typeface="Montserrat" pitchFamily="34" charset="0"/>
              </a:rPr>
              <a:t>Chronically Homeless</a:t>
            </a:r>
          </a:p>
          <a:p>
            <a:pPr marL="0" indent="0">
              <a:buNone/>
            </a:pPr>
            <a:endParaRPr lang="en-US" sz="1600" dirty="0"/>
          </a:p>
        </p:txBody>
      </p:sp>
      <p:pic>
        <p:nvPicPr>
          <p:cNvPr id="11" name="Picture 10">
            <a:extLst>
              <a:ext uri="{FF2B5EF4-FFF2-40B4-BE49-F238E27FC236}">
                <a16:creationId xmlns:a16="http://schemas.microsoft.com/office/drawing/2014/main" id="{622AB302-1096-7D72-B6B5-0B311C626FC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45368" y="5705352"/>
            <a:ext cx="1651002" cy="6571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40080" y="685800"/>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E2A54"/>
                </a:solidFill>
                <a:effectLst/>
                <a:uLnTx/>
                <a:uFillTx/>
                <a:latin typeface="Montserrat" pitchFamily="34" charset="0"/>
                <a:ea typeface="Montserrat" pitchFamily="34" charset="-122"/>
                <a:cs typeface="Montserrat" pitchFamily="34" charset="-120"/>
              </a:rPr>
              <a:t>ESG Project Scoring</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749808" y="1581912"/>
            <a:ext cx="329184" cy="329184"/>
          </a:xfrm>
          <a:prstGeom prst="ellipse">
            <a:avLst/>
          </a:prstGeom>
          <a:solidFill>
            <a:srgbClr val="C6424B"/>
          </a:solidFill>
          <a:ln w="12700">
            <a:solidFill>
              <a:srgbClr val="C6424B">
                <a:alpha val="0"/>
              </a:srgbClr>
            </a:solidFill>
            <a:prstDash val="solid"/>
          </a:ln>
        </p:spPr>
        <p:txBody>
          <a:bodyPr/>
          <a:lstStyle/>
          <a:p>
            <a:endParaRPr/>
          </a:p>
        </p:txBody>
      </p:sp>
      <p:sp>
        <p:nvSpPr>
          <p:cNvPr id="6" name="Text 4"/>
          <p:cNvSpPr/>
          <p:nvPr/>
        </p:nvSpPr>
        <p:spPr>
          <a:xfrm>
            <a:off x="1243584" y="1600200"/>
            <a:ext cx="4526280" cy="22860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Exhibit A</a:t>
            </a:r>
            <a:endParaRPr lang="en-US" sz="2000" dirty="0"/>
          </a:p>
        </p:txBody>
      </p:sp>
      <p:sp>
        <p:nvSpPr>
          <p:cNvPr id="7" name="Text 5"/>
          <p:cNvSpPr/>
          <p:nvPr/>
        </p:nvSpPr>
        <p:spPr>
          <a:xfrm>
            <a:off x="1243584" y="1883664"/>
            <a:ext cx="4937760" cy="164592"/>
          </a:xfrm>
          <a:prstGeom prst="rect">
            <a:avLst/>
          </a:prstGeom>
          <a:noFill/>
          <a:ln/>
        </p:spPr>
        <p:txBody>
          <a:bodyPr wrap="square" lIns="0" tIns="0" rIns="0" bIns="0" rtlCol="0" anchor="ctr"/>
          <a:lstStyle/>
          <a:p>
            <a:pPr marL="0" indent="0">
              <a:buNone/>
            </a:pPr>
            <a:r>
              <a:rPr lang="en-US" sz="1400" dirty="0"/>
              <a:t>Organizational Information (0-16 points)</a:t>
            </a:r>
          </a:p>
        </p:txBody>
      </p:sp>
      <p:sp>
        <p:nvSpPr>
          <p:cNvPr id="8" name="Shape 6">
            <a:extLst>
              <a:ext uri="{C183D7F6-B498-43B3-948B-1728B52AA6E4}">
                <adec:decorative xmlns:adec="http://schemas.microsoft.com/office/drawing/2017/decorative" val="1"/>
              </a:ext>
            </a:extLst>
          </p:cNvPr>
          <p:cNvSpPr/>
          <p:nvPr/>
        </p:nvSpPr>
        <p:spPr>
          <a:xfrm>
            <a:off x="749808" y="2295144"/>
            <a:ext cx="329184" cy="329184"/>
          </a:xfrm>
          <a:prstGeom prst="ellipse">
            <a:avLst/>
          </a:prstGeom>
          <a:solidFill>
            <a:srgbClr val="F89D23"/>
          </a:solidFill>
          <a:ln w="12700">
            <a:solidFill>
              <a:srgbClr val="F89D23">
                <a:alpha val="0"/>
              </a:srgbClr>
            </a:solidFill>
            <a:prstDash val="solid"/>
          </a:ln>
        </p:spPr>
        <p:txBody>
          <a:bodyPr/>
          <a:lstStyle/>
          <a:p>
            <a:endParaRPr/>
          </a:p>
        </p:txBody>
      </p:sp>
      <p:sp>
        <p:nvSpPr>
          <p:cNvPr id="10" name="Text 8"/>
          <p:cNvSpPr/>
          <p:nvPr/>
        </p:nvSpPr>
        <p:spPr>
          <a:xfrm>
            <a:off x="1243584" y="2313432"/>
            <a:ext cx="4526280" cy="22860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Exhibit B</a:t>
            </a:r>
            <a:endParaRPr lang="en-US" sz="2000" dirty="0"/>
          </a:p>
        </p:txBody>
      </p:sp>
      <p:sp>
        <p:nvSpPr>
          <p:cNvPr id="11" name="Text 9"/>
          <p:cNvSpPr/>
          <p:nvPr/>
        </p:nvSpPr>
        <p:spPr>
          <a:xfrm>
            <a:off x="1243584" y="2596896"/>
            <a:ext cx="4937760" cy="164592"/>
          </a:xfrm>
          <a:prstGeom prst="rect">
            <a:avLst/>
          </a:prstGeom>
          <a:noFill/>
          <a:ln/>
        </p:spPr>
        <p:txBody>
          <a:bodyPr wrap="square" lIns="0" tIns="0" rIns="0" bIns="0" rtlCol="0" anchor="ctr"/>
          <a:lstStyle/>
          <a:p>
            <a:pPr marL="0" indent="0">
              <a:buNone/>
            </a:pPr>
            <a:r>
              <a:rPr lang="en-US" sz="1400" dirty="0">
                <a:latin typeface="Montserrat" pitchFamily="34" charset="0"/>
                <a:ea typeface="Montserrat" pitchFamily="34" charset="-122"/>
                <a:cs typeface="Montserrat" pitchFamily="34" charset="-120"/>
              </a:rPr>
              <a:t>Demonstrated Need (0-14 points)</a:t>
            </a:r>
            <a:endParaRPr lang="en-US" sz="1400" dirty="0"/>
          </a:p>
        </p:txBody>
      </p:sp>
      <p:sp>
        <p:nvSpPr>
          <p:cNvPr id="12" name="Shape 10">
            <a:extLst>
              <a:ext uri="{C183D7F6-B498-43B3-948B-1728B52AA6E4}">
                <adec:decorative xmlns:adec="http://schemas.microsoft.com/office/drawing/2017/decorative" val="1"/>
              </a:ext>
            </a:extLst>
          </p:cNvPr>
          <p:cNvSpPr/>
          <p:nvPr/>
        </p:nvSpPr>
        <p:spPr>
          <a:xfrm>
            <a:off x="749808" y="3008376"/>
            <a:ext cx="329184" cy="329184"/>
          </a:xfrm>
          <a:prstGeom prst="ellipse">
            <a:avLst/>
          </a:prstGeom>
          <a:solidFill>
            <a:srgbClr val="1FA94E"/>
          </a:solidFill>
          <a:ln w="12700">
            <a:solidFill>
              <a:srgbClr val="1FA94E">
                <a:alpha val="0"/>
              </a:srgbClr>
            </a:solidFill>
            <a:prstDash val="solid"/>
          </a:ln>
        </p:spPr>
        <p:txBody>
          <a:bodyPr/>
          <a:lstStyle/>
          <a:p>
            <a:endParaRPr/>
          </a:p>
        </p:txBody>
      </p:sp>
      <p:sp>
        <p:nvSpPr>
          <p:cNvPr id="14" name="Text 12"/>
          <p:cNvSpPr/>
          <p:nvPr/>
        </p:nvSpPr>
        <p:spPr>
          <a:xfrm>
            <a:off x="1243584" y="3026664"/>
            <a:ext cx="4526280" cy="22860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Exhibit C</a:t>
            </a:r>
            <a:endParaRPr lang="en-US" sz="2000" dirty="0"/>
          </a:p>
        </p:txBody>
      </p:sp>
      <p:sp>
        <p:nvSpPr>
          <p:cNvPr id="15" name="Text 13"/>
          <p:cNvSpPr/>
          <p:nvPr/>
        </p:nvSpPr>
        <p:spPr>
          <a:xfrm>
            <a:off x="1243584" y="3310128"/>
            <a:ext cx="4937760" cy="164592"/>
          </a:xfrm>
          <a:prstGeom prst="rect">
            <a:avLst/>
          </a:prstGeom>
          <a:noFill/>
          <a:ln/>
        </p:spPr>
        <p:txBody>
          <a:bodyPr wrap="square" lIns="0" tIns="0" rIns="0" bIns="0" rtlCol="0" anchor="ctr"/>
          <a:lstStyle/>
          <a:p>
            <a:pPr marL="0" indent="0">
              <a:buNone/>
            </a:pPr>
            <a:r>
              <a:rPr lang="en-US" sz="1400" dirty="0">
                <a:latin typeface="Montserrat" pitchFamily="34" charset="0"/>
              </a:rPr>
              <a:t>Program Description (0-25 points)</a:t>
            </a:r>
            <a:endParaRPr lang="en-US" sz="1400" dirty="0"/>
          </a:p>
        </p:txBody>
      </p:sp>
      <p:sp>
        <p:nvSpPr>
          <p:cNvPr id="16" name="Shape 14">
            <a:extLst>
              <a:ext uri="{C183D7F6-B498-43B3-948B-1728B52AA6E4}">
                <adec:decorative xmlns:adec="http://schemas.microsoft.com/office/drawing/2017/decorative" val="1"/>
              </a:ext>
            </a:extLst>
          </p:cNvPr>
          <p:cNvSpPr/>
          <p:nvPr/>
        </p:nvSpPr>
        <p:spPr>
          <a:xfrm>
            <a:off x="749808" y="3721608"/>
            <a:ext cx="329184" cy="329184"/>
          </a:xfrm>
          <a:prstGeom prst="ellipse">
            <a:avLst/>
          </a:prstGeom>
          <a:solidFill>
            <a:srgbClr val="49A5BE"/>
          </a:solidFill>
          <a:ln w="12700">
            <a:solidFill>
              <a:srgbClr val="49A5BE">
                <a:alpha val="0"/>
              </a:srgbClr>
            </a:solidFill>
            <a:prstDash val="solid"/>
          </a:ln>
        </p:spPr>
        <p:txBody>
          <a:bodyPr/>
          <a:lstStyle/>
          <a:p>
            <a:endParaRPr/>
          </a:p>
        </p:txBody>
      </p:sp>
      <p:sp>
        <p:nvSpPr>
          <p:cNvPr id="18" name="Text 16"/>
          <p:cNvSpPr/>
          <p:nvPr/>
        </p:nvSpPr>
        <p:spPr>
          <a:xfrm>
            <a:off x="1243584" y="3739896"/>
            <a:ext cx="4526280" cy="22860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Exhibit D</a:t>
            </a:r>
            <a:endParaRPr lang="en-US" sz="2000" dirty="0"/>
          </a:p>
        </p:txBody>
      </p:sp>
      <p:sp>
        <p:nvSpPr>
          <p:cNvPr id="19" name="Text 17"/>
          <p:cNvSpPr/>
          <p:nvPr/>
        </p:nvSpPr>
        <p:spPr>
          <a:xfrm>
            <a:off x="1243584" y="4023360"/>
            <a:ext cx="4937760" cy="164592"/>
          </a:xfrm>
          <a:prstGeom prst="rect">
            <a:avLst/>
          </a:prstGeom>
          <a:noFill/>
          <a:ln/>
        </p:spPr>
        <p:txBody>
          <a:bodyPr wrap="square" lIns="0" tIns="0" rIns="0" bIns="0" rtlCol="0" anchor="ctr"/>
          <a:lstStyle/>
          <a:p>
            <a:pPr marL="0" indent="0">
              <a:buNone/>
            </a:pPr>
            <a:r>
              <a:rPr lang="en-US" sz="1400" dirty="0">
                <a:latin typeface="Montserrat" pitchFamily="34" charset="0"/>
                <a:ea typeface="Montserrat" pitchFamily="34" charset="-122"/>
                <a:cs typeface="Montserrat" pitchFamily="34" charset="-120"/>
              </a:rPr>
              <a:t>Program Budget (0-25 points)</a:t>
            </a:r>
            <a:endParaRPr lang="en-US" sz="1400" dirty="0"/>
          </a:p>
        </p:txBody>
      </p:sp>
      <p:sp>
        <p:nvSpPr>
          <p:cNvPr id="20" name="Shape 18">
            <a:extLst>
              <a:ext uri="{C183D7F6-B498-43B3-948B-1728B52AA6E4}">
                <adec:decorative xmlns:adec="http://schemas.microsoft.com/office/drawing/2017/decorative" val="1"/>
              </a:ext>
            </a:extLst>
          </p:cNvPr>
          <p:cNvSpPr/>
          <p:nvPr/>
        </p:nvSpPr>
        <p:spPr>
          <a:xfrm>
            <a:off x="749808" y="4434840"/>
            <a:ext cx="329184" cy="329184"/>
          </a:xfrm>
          <a:prstGeom prst="ellipse">
            <a:avLst/>
          </a:prstGeom>
          <a:solidFill>
            <a:srgbClr val="C6424B"/>
          </a:solidFill>
          <a:ln w="12700">
            <a:solidFill>
              <a:srgbClr val="C6424B">
                <a:alpha val="0"/>
              </a:srgbClr>
            </a:solidFill>
            <a:prstDash val="solid"/>
          </a:ln>
        </p:spPr>
        <p:txBody>
          <a:bodyPr/>
          <a:lstStyle/>
          <a:p>
            <a:endParaRPr/>
          </a:p>
        </p:txBody>
      </p:sp>
      <p:sp>
        <p:nvSpPr>
          <p:cNvPr id="22" name="Text 20"/>
          <p:cNvSpPr/>
          <p:nvPr/>
        </p:nvSpPr>
        <p:spPr>
          <a:xfrm>
            <a:off x="1243584" y="4453128"/>
            <a:ext cx="4526280" cy="228600"/>
          </a:xfrm>
          <a:prstGeom prst="rect">
            <a:avLst/>
          </a:prstGeom>
          <a:noFill/>
          <a:ln/>
        </p:spPr>
        <p:txBody>
          <a:bodyPr wrap="square" lIns="0" tIns="0" rIns="0" bIns="0" rtlCol="0" anchor="ctr"/>
          <a:lstStyle/>
          <a:p>
            <a:pPr marL="0" indent="0">
              <a:buNone/>
            </a:pPr>
            <a:r>
              <a:rPr lang="en-US" sz="2000" b="1" dirty="0">
                <a:solidFill>
                  <a:srgbClr val="1E2A54"/>
                </a:solidFill>
                <a:latin typeface="Montserrat" pitchFamily="34" charset="0"/>
                <a:ea typeface="Montserrat" pitchFamily="34" charset="-122"/>
                <a:cs typeface="Montserrat" pitchFamily="34" charset="-120"/>
              </a:rPr>
              <a:t>Exhibit E</a:t>
            </a:r>
            <a:endParaRPr lang="en-US" sz="2000" dirty="0"/>
          </a:p>
        </p:txBody>
      </p:sp>
      <p:sp>
        <p:nvSpPr>
          <p:cNvPr id="23" name="Text 21"/>
          <p:cNvSpPr/>
          <p:nvPr/>
        </p:nvSpPr>
        <p:spPr>
          <a:xfrm>
            <a:off x="1243584" y="4736592"/>
            <a:ext cx="6071616" cy="210312"/>
          </a:xfrm>
          <a:prstGeom prst="rect">
            <a:avLst/>
          </a:prstGeom>
          <a:noFill/>
          <a:ln/>
        </p:spPr>
        <p:txBody>
          <a:bodyPr wrap="square" lIns="0" tIns="0" rIns="0" bIns="0" rtlCol="0" anchor="ctr"/>
          <a:lstStyle/>
          <a:p>
            <a:pPr marL="0" indent="0">
              <a:buNone/>
            </a:pPr>
            <a:r>
              <a:rPr lang="en-US" sz="1400" dirty="0"/>
              <a:t>Program Outcomes and Performance Measurements (0-20 points)</a:t>
            </a:r>
          </a:p>
        </p:txBody>
      </p:sp>
      <p:pic>
        <p:nvPicPr>
          <p:cNvPr id="38" name="Picture 37">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823220" y="5603674"/>
            <a:ext cx="1895298" cy="86055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83765-3112-BCFF-4852-C7F4B6821941}"/>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8323F6A-51FF-2595-5EC0-04C66146BF54}"/>
              </a:ext>
            </a:extLst>
          </p:cNvPr>
          <p:cNvSpPr>
            <a:spLocks noGrp="1"/>
          </p:cNvSpPr>
          <p:nvPr>
            <p:ph type="title" idx="4294967295"/>
          </p:nvPr>
        </p:nvSpPr>
        <p:spPr>
          <a:xfrm>
            <a:off x="640080" y="685800"/>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E2A54"/>
                </a:solidFill>
                <a:effectLst/>
                <a:uLnTx/>
                <a:uFillTx/>
                <a:latin typeface="Montserrat" pitchFamily="34" charset="0"/>
                <a:ea typeface="+mn-ea"/>
                <a:cs typeface="+mn-cs"/>
              </a:rPr>
              <a:t>Application Submission</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2">
            <a:extLst>
              <a:ext uri="{FF2B5EF4-FFF2-40B4-BE49-F238E27FC236}">
                <a16:creationId xmlns:a16="http://schemas.microsoft.com/office/drawing/2014/main" id="{A9A53C5E-2C4C-4649-3237-02079D528154}"/>
              </a:ext>
              <a:ext uri="{C183D7F6-B498-43B3-948B-1728B52AA6E4}">
                <adec:decorative xmlns:adec="http://schemas.microsoft.com/office/drawing/2017/decorative" val="1"/>
              </a:ext>
            </a:extLst>
          </p:cNvPr>
          <p:cNvSpPr/>
          <p:nvPr/>
        </p:nvSpPr>
        <p:spPr>
          <a:xfrm>
            <a:off x="640080" y="1508760"/>
            <a:ext cx="10744200" cy="4663440"/>
          </a:xfrm>
          <a:prstGeom prst="roundRect">
            <a:avLst>
              <a:gd name="adj" fmla="val 2462"/>
            </a:avLst>
          </a:prstGeom>
          <a:solidFill>
            <a:srgbClr val="EEF0F4"/>
          </a:solidFill>
          <a:ln w="12700">
            <a:solidFill>
              <a:srgbClr val="EEF0F4"/>
            </a:solidFill>
            <a:prstDash val="solid"/>
          </a:ln>
        </p:spPr>
        <p:txBody>
          <a:bodyPr/>
          <a:lstStyle/>
          <a:p>
            <a:endParaRPr lang="en-US"/>
          </a:p>
        </p:txBody>
      </p:sp>
      <p:sp>
        <p:nvSpPr>
          <p:cNvPr id="9" name="Shape 3">
            <a:extLst>
              <a:ext uri="{FF2B5EF4-FFF2-40B4-BE49-F238E27FC236}">
                <a16:creationId xmlns:a16="http://schemas.microsoft.com/office/drawing/2014/main" id="{21523AEA-6D57-7B91-EA09-524607BBC2E0}"/>
              </a:ext>
              <a:ext uri="{C183D7F6-B498-43B3-948B-1728B52AA6E4}">
                <adec:decorative xmlns:adec="http://schemas.microsoft.com/office/drawing/2017/decorative" val="1"/>
              </a:ext>
            </a:extLst>
          </p:cNvPr>
          <p:cNvSpPr/>
          <p:nvPr/>
        </p:nvSpPr>
        <p:spPr>
          <a:xfrm>
            <a:off x="914400" y="1764792"/>
            <a:ext cx="914400" cy="73152"/>
          </a:xfrm>
          <a:prstGeom prst="rect">
            <a:avLst/>
          </a:prstGeom>
          <a:solidFill>
            <a:schemeClr val="accent1"/>
          </a:solidFill>
          <a:ln w="12700">
            <a:solidFill>
              <a:srgbClr val="C6424B">
                <a:alpha val="0"/>
              </a:srgbClr>
            </a:solidFill>
            <a:prstDash val="solid"/>
          </a:ln>
        </p:spPr>
        <p:txBody>
          <a:bodyPr/>
          <a:lstStyle/>
          <a:p>
            <a:endParaRPr lang="en-US"/>
          </a:p>
        </p:txBody>
      </p:sp>
      <p:sp>
        <p:nvSpPr>
          <p:cNvPr id="13" name="Text 5">
            <a:extLst>
              <a:ext uri="{FF2B5EF4-FFF2-40B4-BE49-F238E27FC236}">
                <a16:creationId xmlns:a16="http://schemas.microsoft.com/office/drawing/2014/main" id="{ADD71257-8395-2148-997F-64F6FE5B5F87}"/>
              </a:ext>
            </a:extLst>
          </p:cNvPr>
          <p:cNvSpPr/>
          <p:nvPr/>
        </p:nvSpPr>
        <p:spPr>
          <a:xfrm>
            <a:off x="914399" y="2201203"/>
            <a:ext cx="10308566" cy="3607738"/>
          </a:xfrm>
          <a:prstGeom prst="rect">
            <a:avLst/>
          </a:prstGeom>
          <a:noFill/>
          <a:ln/>
        </p:spPr>
        <p:txBody>
          <a:bodyPr wrap="square" lIns="0" tIns="0" rIns="0" bIns="0" rtlCol="0" anchor="t">
            <a:noAutofit/>
          </a:bodyPr>
          <a:lstStyle/>
          <a:p>
            <a:r>
              <a:rPr lang="en-US" sz="1600" b="1" dirty="0"/>
              <a:t>Applicants must submit a completed and electronically signed application package to Housing Delaware by </a:t>
            </a:r>
            <a:r>
              <a:rPr lang="en-US" sz="1600" b="1" u="sng" dirty="0"/>
              <a:t>4:00 p.m. on Tuesday, December 1, 2026</a:t>
            </a:r>
            <a:r>
              <a:rPr lang="en-US" sz="1600" b="1" dirty="0"/>
              <a:t>:</a:t>
            </a:r>
          </a:p>
          <a:p>
            <a:pPr marL="285750" indent="-285750">
              <a:lnSpc>
                <a:spcPct val="150000"/>
              </a:lnSpc>
              <a:buFont typeface="Arial" panose="020B0604020202020204" pitchFamily="34" charset="0"/>
              <a:buChar char="•"/>
            </a:pPr>
            <a:r>
              <a:rPr lang="en-US" sz="1600" dirty="0"/>
              <a:t>The ESG application is available online at: </a:t>
            </a:r>
            <a:r>
              <a:rPr lang="en-US" sz="1600" u="sng" dirty="0">
                <a:hlinkClick r:id="rId2"/>
              </a:rPr>
              <a:t>Community Benefit Programs - Housing Delaware</a:t>
            </a:r>
            <a:r>
              <a:rPr lang="en-US" sz="1600" dirty="0"/>
              <a:t>;</a:t>
            </a:r>
          </a:p>
          <a:p>
            <a:pPr marL="285750" indent="-285750">
              <a:lnSpc>
                <a:spcPct val="150000"/>
              </a:lnSpc>
              <a:buFont typeface="Arial" panose="020B0604020202020204" pitchFamily="34" charset="0"/>
              <a:buChar char="•"/>
            </a:pPr>
            <a:r>
              <a:rPr lang="en-US" sz="1600" dirty="0"/>
              <a:t>All applications and required support documentation must be </a:t>
            </a:r>
            <a:r>
              <a:rPr lang="en-US" sz="1600" u="sng" dirty="0"/>
              <a:t>electronically</a:t>
            </a:r>
            <a:r>
              <a:rPr lang="en-US" sz="1600" dirty="0"/>
              <a:t> submitted to Housing Delaware at the </a:t>
            </a:r>
            <a:r>
              <a:rPr lang="en-US" sz="1600" u="sng" dirty="0">
                <a:hlinkClick r:id="rId3"/>
              </a:rPr>
              <a:t>DSHA_comdev@delaware.gov</a:t>
            </a:r>
            <a:r>
              <a:rPr lang="en-US" sz="1600" dirty="0"/>
              <a:t> email address.</a:t>
            </a:r>
          </a:p>
          <a:p>
            <a:pPr marL="285750" indent="-285750">
              <a:lnSpc>
                <a:spcPct val="150000"/>
              </a:lnSpc>
              <a:buFont typeface="Arial" panose="020B0604020202020204" pitchFamily="34" charset="0"/>
              <a:buChar char="•"/>
            </a:pPr>
            <a:r>
              <a:rPr lang="en-US" sz="1600" dirty="0"/>
              <a:t>Each individual exhibit must be submitted in </a:t>
            </a:r>
            <a:r>
              <a:rPr lang="en-US" sz="1600" b="1" u="sng" dirty="0"/>
              <a:t>separate PDFs</a:t>
            </a:r>
            <a:r>
              <a:rPr lang="en-US" sz="1600" dirty="0"/>
              <a:t>, labeled as “Exhibit ‘X’-‘Name of Exhibit’”.  e.g. “Exhibit B – Demonstrated Need;” and</a:t>
            </a:r>
          </a:p>
          <a:p>
            <a:pPr marL="285750" indent="-285750">
              <a:lnSpc>
                <a:spcPct val="150000"/>
              </a:lnSpc>
              <a:buFont typeface="Arial" panose="020B0604020202020204" pitchFamily="34" charset="0"/>
              <a:buChar char="•"/>
            </a:pPr>
            <a:r>
              <a:rPr lang="en-US" sz="1600" dirty="0"/>
              <a:t>Partial application submissions will not be accepted. </a:t>
            </a:r>
          </a:p>
          <a:p>
            <a:pPr marL="285750" indent="-285750">
              <a:lnSpc>
                <a:spcPct val="150000"/>
              </a:lnSpc>
              <a:buFont typeface="Arial" panose="020B0604020202020204" pitchFamily="34" charset="0"/>
              <a:buChar char="•"/>
            </a:pPr>
            <a:r>
              <a:rPr lang="en-US" sz="1600" dirty="0"/>
              <a:t>Applications received after 4:00 p.m. on </a:t>
            </a:r>
            <a:r>
              <a:rPr lang="en-US" sz="1600" b="1" dirty="0"/>
              <a:t>Tuesday, December 1, 2026</a:t>
            </a:r>
            <a:r>
              <a:rPr lang="en-US" sz="1600" dirty="0"/>
              <a:t>, </a:t>
            </a:r>
            <a:r>
              <a:rPr lang="en-US" sz="1600" u="sng" dirty="0"/>
              <a:t>will not be accepted</a:t>
            </a:r>
            <a:r>
              <a:rPr lang="en-US" sz="1600" dirty="0"/>
              <a:t>. For confirmation purposes, please send all application e-mails with a </a:t>
            </a:r>
            <a:r>
              <a:rPr lang="en-US" sz="1600" b="1" dirty="0"/>
              <a:t>“Read Receipt” </a:t>
            </a:r>
            <a:r>
              <a:rPr lang="en-US" sz="1600" dirty="0"/>
              <a:t>request.</a:t>
            </a:r>
            <a:endParaRPr lang="en-US" sz="1400" dirty="0"/>
          </a:p>
        </p:txBody>
      </p:sp>
    </p:spTree>
    <p:extLst>
      <p:ext uri="{BB962C8B-B14F-4D97-AF65-F5344CB8AC3E}">
        <p14:creationId xmlns:p14="http://schemas.microsoft.com/office/powerpoint/2010/main" val="756907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CC621831-385D-6CC5-71D8-939D3E30789C}"/>
              </a:ext>
            </a:extLst>
          </p:cNvPr>
          <p:cNvSpPr>
            <a:spLocks noGrp="1"/>
          </p:cNvSpPr>
          <p:nvPr>
            <p:ph type="title" idx="4294967295"/>
          </p:nvPr>
        </p:nvSpPr>
        <p:spPr>
          <a:xfrm>
            <a:off x="640080" y="685800"/>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E2A54"/>
                </a:solidFill>
                <a:effectLst/>
                <a:uLnTx/>
                <a:uFillTx/>
                <a:latin typeface="Montserrat" pitchFamily="34" charset="0"/>
                <a:ea typeface="Montserrat" pitchFamily="34" charset="-122"/>
                <a:cs typeface="Montserrat" pitchFamily="34" charset="-120"/>
              </a:rPr>
              <a:t>FY2026 ESG Program Tentative Schedule</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5" name="Table 4">
            <a:extLst>
              <a:ext uri="{FF2B5EF4-FFF2-40B4-BE49-F238E27FC236}">
                <a16:creationId xmlns:a16="http://schemas.microsoft.com/office/drawing/2014/main" id="{66ECA284-AAF9-6229-B6E1-1AE59878D894}"/>
              </a:ext>
            </a:extLst>
          </p:cNvPr>
          <p:cNvGraphicFramePr>
            <a:graphicFrameLocks noGrp="1"/>
          </p:cNvGraphicFramePr>
          <p:nvPr>
            <p:extLst>
              <p:ext uri="{D42A27DB-BD31-4B8C-83A1-F6EECF244321}">
                <p14:modId xmlns:p14="http://schemas.microsoft.com/office/powerpoint/2010/main" val="178566589"/>
              </p:ext>
            </p:extLst>
          </p:nvPr>
        </p:nvGraphicFramePr>
        <p:xfrm>
          <a:off x="1971040" y="1492368"/>
          <a:ext cx="8128000" cy="4111306"/>
        </p:xfrm>
        <a:graphic>
          <a:graphicData uri="http://schemas.openxmlformats.org/drawingml/2006/table">
            <a:tbl>
              <a:tblPr firstRow="1" bandRow="1">
                <a:tableStyleId>{7DF18680-E054-41AD-8BC1-D1AEF772440D}</a:tableStyleId>
              </a:tblPr>
              <a:tblGrid>
                <a:gridCol w="4064000">
                  <a:extLst>
                    <a:ext uri="{9D8B030D-6E8A-4147-A177-3AD203B41FA5}">
                      <a16:colId xmlns:a16="http://schemas.microsoft.com/office/drawing/2014/main" val="3921696502"/>
                    </a:ext>
                  </a:extLst>
                </a:gridCol>
                <a:gridCol w="4064000">
                  <a:extLst>
                    <a:ext uri="{9D8B030D-6E8A-4147-A177-3AD203B41FA5}">
                      <a16:colId xmlns:a16="http://schemas.microsoft.com/office/drawing/2014/main" val="1093349350"/>
                    </a:ext>
                  </a:extLst>
                </a:gridCol>
              </a:tblGrid>
              <a:tr h="532137">
                <a:tc>
                  <a:txBody>
                    <a:bodyPr/>
                    <a:lstStyle/>
                    <a:p>
                      <a:pPr algn="ctr"/>
                      <a:r>
                        <a:rPr lang="en-US" dirty="0">
                          <a:solidFill>
                            <a:schemeClr val="tx1"/>
                          </a:solidFill>
                        </a:rPr>
                        <a:t>Program Stage</a:t>
                      </a:r>
                    </a:p>
                  </a:txBody>
                  <a:tcPr anchor="ctr"/>
                </a:tc>
                <a:tc>
                  <a:txBody>
                    <a:bodyPr/>
                    <a:lstStyle/>
                    <a:p>
                      <a:pPr algn="ctr"/>
                      <a:r>
                        <a:rPr lang="en-US" dirty="0">
                          <a:solidFill>
                            <a:schemeClr val="tx1"/>
                          </a:solidFill>
                        </a:rPr>
                        <a:t>Date</a:t>
                      </a:r>
                    </a:p>
                  </a:txBody>
                  <a:tcPr anchor="ctr"/>
                </a:tc>
                <a:extLst>
                  <a:ext uri="{0D108BD9-81ED-4DB2-BD59-A6C34878D82A}">
                    <a16:rowId xmlns:a16="http://schemas.microsoft.com/office/drawing/2014/main" val="2776616196"/>
                  </a:ext>
                </a:extLst>
              </a:tr>
              <a:tr h="532137">
                <a:tc>
                  <a:txBody>
                    <a:bodyPr/>
                    <a:lstStyle/>
                    <a:p>
                      <a:r>
                        <a:rPr lang="en-US" dirty="0">
                          <a:solidFill>
                            <a:schemeClr val="tx1"/>
                          </a:solidFill>
                        </a:rPr>
                        <a:t>Notice of Funding</a:t>
                      </a:r>
                    </a:p>
                  </a:txBody>
                  <a:tcPr anchor="ctr"/>
                </a:tc>
                <a:tc>
                  <a:txBody>
                    <a:bodyPr/>
                    <a:lstStyle/>
                    <a:p>
                      <a:r>
                        <a:rPr lang="en-US" dirty="0">
                          <a:solidFill>
                            <a:schemeClr val="tx1"/>
                          </a:solidFill>
                        </a:rPr>
                        <a:t>October 14, 2026</a:t>
                      </a:r>
                    </a:p>
                  </a:txBody>
                  <a:tcPr anchor="ctr"/>
                </a:tc>
                <a:extLst>
                  <a:ext uri="{0D108BD9-81ED-4DB2-BD59-A6C34878D82A}">
                    <a16:rowId xmlns:a16="http://schemas.microsoft.com/office/drawing/2014/main" val="2067285812"/>
                  </a:ext>
                </a:extLst>
              </a:tr>
              <a:tr h="532137">
                <a:tc>
                  <a:txBody>
                    <a:bodyPr/>
                    <a:lstStyle/>
                    <a:p>
                      <a:r>
                        <a:rPr lang="en-US" dirty="0">
                          <a:solidFill>
                            <a:schemeClr val="tx1"/>
                          </a:solidFill>
                        </a:rPr>
                        <a:t>Application Open Meeting</a:t>
                      </a:r>
                    </a:p>
                  </a:txBody>
                  <a:tcPr anchor="ctr"/>
                </a:tc>
                <a:tc>
                  <a:txBody>
                    <a:bodyPr/>
                    <a:lstStyle/>
                    <a:p>
                      <a:r>
                        <a:rPr lang="en-US" dirty="0">
                          <a:solidFill>
                            <a:schemeClr val="tx1"/>
                          </a:solidFill>
                        </a:rPr>
                        <a:t>October 22, 2026</a:t>
                      </a:r>
                    </a:p>
                  </a:txBody>
                  <a:tcPr anchor="ctr"/>
                </a:tc>
                <a:extLst>
                  <a:ext uri="{0D108BD9-81ED-4DB2-BD59-A6C34878D82A}">
                    <a16:rowId xmlns:a16="http://schemas.microsoft.com/office/drawing/2014/main" val="2867364702"/>
                  </a:ext>
                </a:extLst>
              </a:tr>
              <a:tr h="532137">
                <a:tc>
                  <a:txBody>
                    <a:bodyPr/>
                    <a:lstStyle/>
                    <a:p>
                      <a:r>
                        <a:rPr lang="en-US" dirty="0">
                          <a:solidFill>
                            <a:schemeClr val="tx1"/>
                          </a:solidFill>
                        </a:rPr>
                        <a:t>Scoring Committee Meeting</a:t>
                      </a:r>
                    </a:p>
                  </a:txBody>
                  <a:tcPr anchor="ctr"/>
                </a:tc>
                <a:tc>
                  <a:txBody>
                    <a:bodyPr/>
                    <a:lstStyle/>
                    <a:p>
                      <a:r>
                        <a:rPr lang="en-US" dirty="0">
                          <a:solidFill>
                            <a:schemeClr val="tx1"/>
                          </a:solidFill>
                        </a:rPr>
                        <a:t>December 16, 2026</a:t>
                      </a:r>
                    </a:p>
                  </a:txBody>
                  <a:tcPr anchor="ctr"/>
                </a:tc>
                <a:extLst>
                  <a:ext uri="{0D108BD9-81ED-4DB2-BD59-A6C34878D82A}">
                    <a16:rowId xmlns:a16="http://schemas.microsoft.com/office/drawing/2014/main" val="2349628324"/>
                  </a:ext>
                </a:extLst>
              </a:tr>
              <a:tr h="918484">
                <a:tc>
                  <a:txBody>
                    <a:bodyPr/>
                    <a:lstStyle/>
                    <a:p>
                      <a:r>
                        <a:rPr lang="en-US" dirty="0">
                          <a:solidFill>
                            <a:schemeClr val="tx1"/>
                          </a:solidFill>
                        </a:rPr>
                        <a:t>Funding Recommendations to Director</a:t>
                      </a:r>
                    </a:p>
                  </a:txBody>
                  <a:tcPr anchor="ctr"/>
                </a:tc>
                <a:tc>
                  <a:txBody>
                    <a:bodyPr/>
                    <a:lstStyle/>
                    <a:p>
                      <a:r>
                        <a:rPr lang="en-US" dirty="0">
                          <a:solidFill>
                            <a:schemeClr val="tx1"/>
                          </a:solidFill>
                        </a:rPr>
                        <a:t>December 28, 2026</a:t>
                      </a:r>
                    </a:p>
                  </a:txBody>
                  <a:tcPr anchor="ctr"/>
                </a:tc>
                <a:extLst>
                  <a:ext uri="{0D108BD9-81ED-4DB2-BD59-A6C34878D82A}">
                    <a16:rowId xmlns:a16="http://schemas.microsoft.com/office/drawing/2014/main" val="2049385339"/>
                  </a:ext>
                </a:extLst>
              </a:tr>
              <a:tr h="532137">
                <a:tc>
                  <a:txBody>
                    <a:bodyPr/>
                    <a:lstStyle/>
                    <a:p>
                      <a:r>
                        <a:rPr lang="en-US" dirty="0">
                          <a:solidFill>
                            <a:schemeClr val="tx1"/>
                          </a:solidFill>
                        </a:rPr>
                        <a:t>ESG Funding Award Letters</a:t>
                      </a:r>
                    </a:p>
                  </a:txBody>
                  <a:tcPr anchor="ctr"/>
                </a:tc>
                <a:tc>
                  <a:txBody>
                    <a:bodyPr/>
                    <a:lstStyle/>
                    <a:p>
                      <a:r>
                        <a:rPr lang="en-US" dirty="0">
                          <a:solidFill>
                            <a:schemeClr val="tx1"/>
                          </a:solidFill>
                        </a:rPr>
                        <a:t>January 2027</a:t>
                      </a:r>
                    </a:p>
                  </a:txBody>
                  <a:tcPr anchor="ctr"/>
                </a:tc>
                <a:extLst>
                  <a:ext uri="{0D108BD9-81ED-4DB2-BD59-A6C34878D82A}">
                    <a16:rowId xmlns:a16="http://schemas.microsoft.com/office/drawing/2014/main" val="3536845634"/>
                  </a:ext>
                </a:extLst>
              </a:tr>
              <a:tr h="532137">
                <a:tc>
                  <a:txBody>
                    <a:bodyPr/>
                    <a:lstStyle/>
                    <a:p>
                      <a:r>
                        <a:rPr lang="en-US" dirty="0">
                          <a:solidFill>
                            <a:schemeClr val="tx1"/>
                          </a:solidFill>
                        </a:rPr>
                        <a:t>2026 Grant Term Start</a:t>
                      </a:r>
                    </a:p>
                  </a:txBody>
                  <a:tcPr anchor="ctr"/>
                </a:tc>
                <a:tc>
                  <a:txBody>
                    <a:bodyPr/>
                    <a:lstStyle/>
                    <a:p>
                      <a:r>
                        <a:rPr lang="en-US" dirty="0">
                          <a:solidFill>
                            <a:schemeClr val="tx1"/>
                          </a:solidFill>
                        </a:rPr>
                        <a:t>January 1, 2027</a:t>
                      </a:r>
                    </a:p>
                  </a:txBody>
                  <a:tcPr anchor="ctr"/>
                </a:tc>
                <a:extLst>
                  <a:ext uri="{0D108BD9-81ED-4DB2-BD59-A6C34878D82A}">
                    <a16:rowId xmlns:a16="http://schemas.microsoft.com/office/drawing/2014/main" val="1773899623"/>
                  </a:ext>
                </a:extLst>
              </a:tr>
            </a:tbl>
          </a:graphicData>
        </a:graphic>
      </p:graphicFrame>
      <p:pic>
        <p:nvPicPr>
          <p:cNvPr id="4" name="Picture 3">
            <a:extLst>
              <a:ext uri="{FF2B5EF4-FFF2-40B4-BE49-F238E27FC236}">
                <a16:creationId xmlns:a16="http://schemas.microsoft.com/office/drawing/2014/main" id="{CF14880B-0F4C-4168-7B1D-DE80AB6FE64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23220" y="5603674"/>
            <a:ext cx="1895298" cy="860553"/>
          </a:xfrm>
          <a:prstGeom prst="rect">
            <a:avLst/>
          </a:prstGeom>
        </p:spPr>
      </p:pic>
    </p:spTree>
    <p:extLst>
      <p:ext uri="{BB962C8B-B14F-4D97-AF65-F5344CB8AC3E}">
        <p14:creationId xmlns:p14="http://schemas.microsoft.com/office/powerpoint/2010/main" val="476500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2FB40F-6795-4013-298A-8279898C800C}"/>
              </a:ext>
            </a:extLst>
          </p:cNvPr>
          <p:cNvSpPr>
            <a:spLocks noGrp="1"/>
          </p:cNvSpPr>
          <p:nvPr>
            <p:ph type="title" idx="4294967295"/>
          </p:nvPr>
        </p:nvSpPr>
        <p:spPr>
          <a:xfrm>
            <a:off x="838200" y="-1325563"/>
            <a:ext cx="10515600" cy="1325563"/>
          </a:xfrm>
          <a:prstGeom prst="rect">
            <a:avLst/>
          </a:prstGeom>
        </p:spPr>
        <p:txBody>
          <a:bodyPr anchor="b"/>
          <a:lstStyle/>
          <a:p>
            <a:r>
              <a:rPr lang="en-US" dirty="0"/>
              <a:t>Questions and comments</a:t>
            </a:r>
          </a:p>
        </p:txBody>
      </p:sp>
      <p:sp>
        <p:nvSpPr>
          <p:cNvPr id="14" name="Text 12"/>
          <p:cNvSpPr/>
          <p:nvPr/>
        </p:nvSpPr>
        <p:spPr>
          <a:xfrm>
            <a:off x="1902682" y="727151"/>
            <a:ext cx="8386635" cy="685800"/>
          </a:xfrm>
          <a:prstGeom prst="rect">
            <a:avLst/>
          </a:prstGeom>
          <a:noFill/>
          <a:ln/>
        </p:spPr>
        <p:txBody>
          <a:bodyPr wrap="square" lIns="0" tIns="0" rIns="0" bIns="0" rtlCol="0" anchor="ctr">
            <a:normAutofit/>
          </a:bodyPr>
          <a:lstStyle/>
          <a:p>
            <a:pPr marL="0" indent="0" algn="ctr">
              <a:buNone/>
            </a:pPr>
            <a:r>
              <a:rPr lang="en-US" sz="4200" b="1" dirty="0">
                <a:solidFill>
                  <a:srgbClr val="FFFFFF"/>
                </a:solidFill>
                <a:latin typeface="Montserrat" pitchFamily="34" charset="0"/>
              </a:rPr>
              <a:t>FY26 ESG Information Session</a:t>
            </a:r>
            <a:endParaRPr lang="en-US" sz="4200" dirty="0"/>
          </a:p>
        </p:txBody>
      </p:sp>
      <p:sp>
        <p:nvSpPr>
          <p:cNvPr id="15" name="Text 13"/>
          <p:cNvSpPr/>
          <p:nvPr/>
        </p:nvSpPr>
        <p:spPr>
          <a:xfrm>
            <a:off x="2392679" y="2646814"/>
            <a:ext cx="7406640" cy="1564371"/>
          </a:xfrm>
          <a:prstGeom prst="rect">
            <a:avLst/>
          </a:prstGeom>
          <a:noFill/>
          <a:ln/>
        </p:spPr>
        <p:txBody>
          <a:bodyPr wrap="square" lIns="0" tIns="0" rIns="0" bIns="0" rtlCol="0" anchor="ctr"/>
          <a:lstStyle/>
          <a:p>
            <a:pPr marL="0" indent="0" algn="ctr">
              <a:buNone/>
            </a:pPr>
            <a:r>
              <a:rPr lang="en-US" sz="2000" dirty="0">
                <a:solidFill>
                  <a:schemeClr val="bg1"/>
                </a:solidFill>
              </a:rPr>
              <a:t>Please submit all comments and questions to Zoe Rawheiser via email at Zoe.Rawheiser@delaware.gov </a:t>
            </a:r>
          </a:p>
        </p:txBody>
      </p:sp>
      <p:pic>
        <p:nvPicPr>
          <p:cNvPr id="3" name="Picture 2">
            <a:extLst>
              <a:ext uri="{FF2B5EF4-FFF2-40B4-BE49-F238E27FC236}">
                <a16:creationId xmlns:a16="http://schemas.microsoft.com/office/drawing/2014/main" id="{3E3C4F42-48BA-FAAA-3E26-2EA8CD06890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14858" y="5767403"/>
            <a:ext cx="1651002" cy="6571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94944" y="699902"/>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E2A54"/>
                </a:solidFill>
                <a:effectLst/>
                <a:uLnTx/>
                <a:uFillTx/>
                <a:latin typeface="Montserrat" pitchFamily="34" charset="0"/>
                <a:ea typeface="Montserrat" pitchFamily="34" charset="-122"/>
                <a:cs typeface="Montserrat" pitchFamily="34" charset="-120"/>
              </a:rPr>
              <a:t>Contact</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713232" y="1598748"/>
            <a:ext cx="2212848" cy="3763193"/>
          </a:xfrm>
          <a:prstGeom prst="roundRect">
            <a:avLst>
              <a:gd name="adj" fmla="val 3306"/>
            </a:avLst>
          </a:prstGeom>
          <a:solidFill>
            <a:srgbClr val="EEF0F4"/>
          </a:solidFill>
          <a:ln w="12700">
            <a:solidFill>
              <a:srgbClr val="EEF0F4"/>
            </a:solidFill>
            <a:prstDash val="solid"/>
          </a:ln>
        </p:spPr>
        <p:txBody>
          <a:bodyPr/>
          <a:lstStyle/>
          <a:p>
            <a:endParaRPr lang="en-US"/>
          </a:p>
        </p:txBody>
      </p:sp>
      <p:sp>
        <p:nvSpPr>
          <p:cNvPr id="5" name="Shape 3">
            <a:extLst>
              <a:ext uri="{C183D7F6-B498-43B3-948B-1728B52AA6E4}">
                <adec:decorative xmlns:adec="http://schemas.microsoft.com/office/drawing/2017/decorative" val="1"/>
              </a:ext>
            </a:extLst>
          </p:cNvPr>
          <p:cNvSpPr/>
          <p:nvPr/>
        </p:nvSpPr>
        <p:spPr>
          <a:xfrm>
            <a:off x="1179576" y="1828800"/>
            <a:ext cx="1280160" cy="1280160"/>
          </a:xfrm>
          <a:prstGeom prst="ellipse">
            <a:avLst/>
          </a:prstGeom>
          <a:solidFill>
            <a:srgbClr val="FFFFFF"/>
          </a:solidFill>
          <a:ln w="12700">
            <a:solidFill>
              <a:srgbClr val="C6424B"/>
            </a:solidFill>
            <a:prstDash val="solid"/>
          </a:ln>
        </p:spPr>
        <p:txBody>
          <a:bodyPr/>
          <a:lstStyle/>
          <a:p>
            <a:endParaRPr lang="en-US"/>
          </a:p>
        </p:txBody>
      </p:sp>
      <p:sp>
        <p:nvSpPr>
          <p:cNvPr id="7" name="Text 5"/>
          <p:cNvSpPr/>
          <p:nvPr/>
        </p:nvSpPr>
        <p:spPr>
          <a:xfrm>
            <a:off x="941832" y="3493008"/>
            <a:ext cx="1755648" cy="228600"/>
          </a:xfrm>
          <a:prstGeom prst="rect">
            <a:avLst/>
          </a:prstGeom>
          <a:noFill/>
          <a:ln/>
        </p:spPr>
        <p:txBody>
          <a:bodyPr wrap="square" lIns="0" tIns="0" rIns="0" bIns="0" rtlCol="0" anchor="ctr">
            <a:normAutofit/>
          </a:bodyPr>
          <a:lstStyle/>
          <a:p>
            <a:pPr marL="0" indent="0" algn="ctr">
              <a:buNone/>
            </a:pPr>
            <a:r>
              <a:rPr lang="en-US" sz="1350" b="1" dirty="0">
                <a:solidFill>
                  <a:srgbClr val="1E2A54"/>
                </a:solidFill>
                <a:latin typeface="Montserrat" pitchFamily="34" charset="0"/>
                <a:ea typeface="Montserrat" pitchFamily="34" charset="-122"/>
                <a:cs typeface="Montserrat" pitchFamily="34" charset="-120"/>
              </a:rPr>
              <a:t>Zoe Rawheiser</a:t>
            </a:r>
            <a:endParaRPr lang="en-US" sz="1350" dirty="0"/>
          </a:p>
        </p:txBody>
      </p:sp>
      <p:sp>
        <p:nvSpPr>
          <p:cNvPr id="8" name="Text 6"/>
          <p:cNvSpPr/>
          <p:nvPr/>
        </p:nvSpPr>
        <p:spPr>
          <a:xfrm>
            <a:off x="941832" y="3822192"/>
            <a:ext cx="1755648" cy="396125"/>
          </a:xfrm>
          <a:prstGeom prst="rect">
            <a:avLst/>
          </a:prstGeom>
          <a:noFill/>
          <a:ln/>
        </p:spPr>
        <p:txBody>
          <a:bodyPr wrap="square" lIns="0" tIns="0" rIns="0" bIns="0" rtlCol="0" anchor="ctr">
            <a:normAutofit/>
          </a:bodyPr>
          <a:lstStyle/>
          <a:p>
            <a:pPr marL="0" indent="0" algn="ctr">
              <a:buNone/>
            </a:pPr>
            <a:r>
              <a:rPr lang="en-US" sz="950" dirty="0">
                <a:solidFill>
                  <a:srgbClr val="6C7281"/>
                </a:solidFill>
                <a:latin typeface="Montserrat" pitchFamily="34" charset="0"/>
              </a:rPr>
              <a:t>Homelessness Initiatives Program Specialist II</a:t>
            </a:r>
            <a:endParaRPr lang="en-US" sz="950" dirty="0"/>
          </a:p>
        </p:txBody>
      </p:sp>
      <p:sp>
        <p:nvSpPr>
          <p:cNvPr id="9" name="Text 7"/>
          <p:cNvSpPr/>
          <p:nvPr/>
        </p:nvSpPr>
        <p:spPr>
          <a:xfrm>
            <a:off x="1005840" y="4315967"/>
            <a:ext cx="1627632" cy="618341"/>
          </a:xfrm>
          <a:prstGeom prst="rect">
            <a:avLst/>
          </a:prstGeom>
          <a:noFill/>
          <a:ln/>
        </p:spPr>
        <p:txBody>
          <a:bodyPr wrap="square" lIns="254" tIns="254" rIns="254" bIns="254" rtlCol="0" anchor="ctr">
            <a:normAutofit/>
          </a:bodyPr>
          <a:lstStyle/>
          <a:p>
            <a:pPr marL="0" indent="0" algn="ctr">
              <a:buNone/>
            </a:pPr>
            <a:r>
              <a:rPr lang="en-US" sz="800" dirty="0">
                <a:solidFill>
                  <a:srgbClr val="6C7281"/>
                </a:solidFill>
                <a:latin typeface="Montserrat" pitchFamily="34" charset="0"/>
                <a:ea typeface="Montserrat" pitchFamily="34" charset="-122"/>
                <a:cs typeface="Montserrat" pitchFamily="34" charset="-120"/>
                <a:hlinkClick r:id="rId3"/>
              </a:rPr>
              <a:t>Zoe.Rawheiser@delaware.gov</a:t>
            </a:r>
            <a:endParaRPr lang="en-US" sz="800" dirty="0">
              <a:solidFill>
                <a:srgbClr val="6C7281"/>
              </a:solidFill>
              <a:latin typeface="Montserrat" pitchFamily="34" charset="0"/>
              <a:ea typeface="Montserrat" pitchFamily="34" charset="-122"/>
              <a:cs typeface="Montserrat" pitchFamily="34" charset="-120"/>
            </a:endParaRPr>
          </a:p>
          <a:p>
            <a:pPr marL="0" indent="0" algn="ctr">
              <a:buNone/>
            </a:pPr>
            <a:r>
              <a:rPr lang="en-US" sz="800" dirty="0">
                <a:solidFill>
                  <a:srgbClr val="6C7281"/>
                </a:solidFill>
                <a:latin typeface="Montserrat" pitchFamily="34" charset="0"/>
              </a:rPr>
              <a:t>(302) 739-0204</a:t>
            </a:r>
            <a:endParaRPr lang="en-US" sz="800" dirty="0"/>
          </a:p>
        </p:txBody>
      </p:sp>
      <p:sp>
        <p:nvSpPr>
          <p:cNvPr id="10" name="Shape 8">
            <a:extLst>
              <a:ext uri="{C183D7F6-B498-43B3-948B-1728B52AA6E4}">
                <adec:decorative xmlns:adec="http://schemas.microsoft.com/office/drawing/2017/decorative" val="1"/>
              </a:ext>
            </a:extLst>
          </p:cNvPr>
          <p:cNvSpPr/>
          <p:nvPr/>
        </p:nvSpPr>
        <p:spPr>
          <a:xfrm>
            <a:off x="3566160" y="1598748"/>
            <a:ext cx="2212848" cy="3763193"/>
          </a:xfrm>
          <a:prstGeom prst="roundRect">
            <a:avLst>
              <a:gd name="adj" fmla="val 3306"/>
            </a:avLst>
          </a:prstGeom>
          <a:solidFill>
            <a:srgbClr val="EEF0F4"/>
          </a:solidFill>
          <a:ln w="12700">
            <a:solidFill>
              <a:srgbClr val="EEF0F4"/>
            </a:solidFill>
            <a:prstDash val="solid"/>
          </a:ln>
        </p:spPr>
        <p:txBody>
          <a:bodyPr/>
          <a:lstStyle/>
          <a:p>
            <a:endParaRPr lang="en-US"/>
          </a:p>
        </p:txBody>
      </p:sp>
      <p:sp>
        <p:nvSpPr>
          <p:cNvPr id="11" name="Shape 9">
            <a:extLst>
              <a:ext uri="{C183D7F6-B498-43B3-948B-1728B52AA6E4}">
                <adec:decorative xmlns:adec="http://schemas.microsoft.com/office/drawing/2017/decorative" val="1"/>
              </a:ext>
            </a:extLst>
          </p:cNvPr>
          <p:cNvSpPr/>
          <p:nvPr/>
        </p:nvSpPr>
        <p:spPr>
          <a:xfrm>
            <a:off x="4032504" y="1828800"/>
            <a:ext cx="1280160" cy="1280160"/>
          </a:xfrm>
          <a:prstGeom prst="ellipse">
            <a:avLst/>
          </a:prstGeom>
          <a:solidFill>
            <a:srgbClr val="FFFFFF"/>
          </a:solidFill>
          <a:ln w="12700">
            <a:solidFill>
              <a:srgbClr val="F89D23"/>
            </a:solidFill>
            <a:prstDash val="solid"/>
          </a:ln>
        </p:spPr>
        <p:txBody>
          <a:bodyPr/>
          <a:lstStyle/>
          <a:p>
            <a:endParaRPr lang="en-US"/>
          </a:p>
        </p:txBody>
      </p:sp>
      <p:sp>
        <p:nvSpPr>
          <p:cNvPr id="13" name="Text 11"/>
          <p:cNvSpPr/>
          <p:nvPr/>
        </p:nvSpPr>
        <p:spPr>
          <a:xfrm>
            <a:off x="3794760" y="3493008"/>
            <a:ext cx="1755648" cy="228600"/>
          </a:xfrm>
          <a:prstGeom prst="rect">
            <a:avLst/>
          </a:prstGeom>
          <a:noFill/>
          <a:ln/>
        </p:spPr>
        <p:txBody>
          <a:bodyPr wrap="square" lIns="0" tIns="0" rIns="0" bIns="0" rtlCol="0" anchor="ctr">
            <a:normAutofit/>
          </a:bodyPr>
          <a:lstStyle/>
          <a:p>
            <a:pPr marL="0" indent="0" algn="ctr">
              <a:buNone/>
            </a:pPr>
            <a:r>
              <a:rPr lang="en-US" sz="1350" b="1" dirty="0">
                <a:solidFill>
                  <a:srgbClr val="1E2A54"/>
                </a:solidFill>
                <a:latin typeface="Montserrat" pitchFamily="34" charset="0"/>
                <a:ea typeface="Montserrat" pitchFamily="34" charset="-122"/>
                <a:cs typeface="Montserrat" pitchFamily="34" charset="-120"/>
              </a:rPr>
              <a:t>Janell Stanton</a:t>
            </a:r>
            <a:endParaRPr lang="en-US" sz="1350" dirty="0"/>
          </a:p>
        </p:txBody>
      </p:sp>
      <p:sp>
        <p:nvSpPr>
          <p:cNvPr id="14" name="Text 12"/>
          <p:cNvSpPr/>
          <p:nvPr/>
        </p:nvSpPr>
        <p:spPr>
          <a:xfrm>
            <a:off x="3794760" y="3822191"/>
            <a:ext cx="1755648" cy="396125"/>
          </a:xfrm>
          <a:prstGeom prst="rect">
            <a:avLst/>
          </a:prstGeom>
          <a:noFill/>
          <a:ln/>
        </p:spPr>
        <p:txBody>
          <a:bodyPr wrap="square" lIns="0" tIns="0" rIns="0" bIns="0" rtlCol="0" anchor="ctr">
            <a:normAutofit/>
          </a:bodyPr>
          <a:lstStyle/>
          <a:p>
            <a:pPr marL="0" indent="0" algn="ctr">
              <a:buNone/>
            </a:pPr>
            <a:r>
              <a:rPr lang="en-US" sz="950" dirty="0">
                <a:solidFill>
                  <a:srgbClr val="6C7281"/>
                </a:solidFill>
                <a:latin typeface="Montserrat" pitchFamily="34" charset="0"/>
              </a:rPr>
              <a:t>Homelessness Initiatives Manager</a:t>
            </a:r>
            <a:endParaRPr lang="en-US" sz="950" dirty="0"/>
          </a:p>
        </p:txBody>
      </p:sp>
      <p:sp>
        <p:nvSpPr>
          <p:cNvPr id="15" name="Text 13"/>
          <p:cNvSpPr/>
          <p:nvPr/>
        </p:nvSpPr>
        <p:spPr>
          <a:xfrm>
            <a:off x="3858768" y="4315968"/>
            <a:ext cx="1627632" cy="618340"/>
          </a:xfrm>
          <a:prstGeom prst="rect">
            <a:avLst/>
          </a:prstGeom>
          <a:noFill/>
          <a:ln/>
        </p:spPr>
        <p:txBody>
          <a:bodyPr wrap="square" lIns="254" tIns="254" rIns="254" bIns="254" rtlCol="0" anchor="ctr">
            <a:normAutofit/>
          </a:bodyPr>
          <a:lstStyle/>
          <a:p>
            <a:pPr marL="0" indent="0" algn="ctr">
              <a:buNone/>
            </a:pPr>
            <a:r>
              <a:rPr lang="en-US" sz="850" dirty="0">
                <a:solidFill>
                  <a:srgbClr val="6C7281"/>
                </a:solidFill>
                <a:latin typeface="Montserrat" pitchFamily="34" charset="0"/>
                <a:hlinkClick r:id="rId4"/>
              </a:rPr>
              <a:t>Janell.Stanton@delaware.gov</a:t>
            </a:r>
            <a:endParaRPr lang="en-US" sz="850" dirty="0">
              <a:solidFill>
                <a:srgbClr val="6C7281"/>
              </a:solidFill>
              <a:latin typeface="Montserrat" pitchFamily="34" charset="0"/>
            </a:endParaRPr>
          </a:p>
          <a:p>
            <a:pPr marL="0" indent="0" algn="ctr">
              <a:buNone/>
            </a:pPr>
            <a:r>
              <a:rPr lang="en-US" sz="850" dirty="0">
                <a:solidFill>
                  <a:srgbClr val="6C7281"/>
                </a:solidFill>
                <a:latin typeface="Montserrat" pitchFamily="34" charset="0"/>
              </a:rPr>
              <a:t>(302) 739-0219</a:t>
            </a:r>
            <a:endParaRPr lang="en-US" sz="850" dirty="0"/>
          </a:p>
        </p:txBody>
      </p:sp>
      <p:sp>
        <p:nvSpPr>
          <p:cNvPr id="16" name="Shape 14">
            <a:extLst>
              <a:ext uri="{C183D7F6-B498-43B3-948B-1728B52AA6E4}">
                <adec:decorative xmlns:adec="http://schemas.microsoft.com/office/drawing/2017/decorative" val="1"/>
              </a:ext>
            </a:extLst>
          </p:cNvPr>
          <p:cNvSpPr/>
          <p:nvPr/>
        </p:nvSpPr>
        <p:spPr>
          <a:xfrm>
            <a:off x="6419088" y="1598748"/>
            <a:ext cx="2212848" cy="3763193"/>
          </a:xfrm>
          <a:prstGeom prst="roundRect">
            <a:avLst>
              <a:gd name="adj" fmla="val 3306"/>
            </a:avLst>
          </a:prstGeom>
          <a:solidFill>
            <a:srgbClr val="EEF0F4"/>
          </a:solidFill>
          <a:ln w="12700">
            <a:solidFill>
              <a:srgbClr val="EEF0F4"/>
            </a:solidFill>
            <a:prstDash val="solid"/>
          </a:ln>
        </p:spPr>
        <p:txBody>
          <a:bodyPr/>
          <a:lstStyle/>
          <a:p>
            <a:endParaRPr lang="en-US"/>
          </a:p>
        </p:txBody>
      </p:sp>
      <p:sp>
        <p:nvSpPr>
          <p:cNvPr id="17" name="Shape 15">
            <a:extLst>
              <a:ext uri="{C183D7F6-B498-43B3-948B-1728B52AA6E4}">
                <adec:decorative xmlns:adec="http://schemas.microsoft.com/office/drawing/2017/decorative" val="1"/>
              </a:ext>
            </a:extLst>
          </p:cNvPr>
          <p:cNvSpPr/>
          <p:nvPr/>
        </p:nvSpPr>
        <p:spPr>
          <a:xfrm>
            <a:off x="6885432" y="1828800"/>
            <a:ext cx="1280160" cy="1280160"/>
          </a:xfrm>
          <a:prstGeom prst="ellipse">
            <a:avLst/>
          </a:prstGeom>
          <a:solidFill>
            <a:srgbClr val="FFFFFF"/>
          </a:solidFill>
          <a:ln w="12700">
            <a:solidFill>
              <a:srgbClr val="1FA94E"/>
            </a:solidFill>
            <a:prstDash val="solid"/>
          </a:ln>
        </p:spPr>
        <p:txBody>
          <a:bodyPr/>
          <a:lstStyle/>
          <a:p>
            <a:endParaRPr lang="en-US"/>
          </a:p>
        </p:txBody>
      </p:sp>
      <p:sp>
        <p:nvSpPr>
          <p:cNvPr id="19" name="Text 17"/>
          <p:cNvSpPr/>
          <p:nvPr/>
        </p:nvSpPr>
        <p:spPr>
          <a:xfrm>
            <a:off x="6647688" y="3493008"/>
            <a:ext cx="1755648" cy="228600"/>
          </a:xfrm>
          <a:prstGeom prst="rect">
            <a:avLst/>
          </a:prstGeom>
          <a:noFill/>
          <a:ln/>
        </p:spPr>
        <p:txBody>
          <a:bodyPr wrap="square" lIns="0" tIns="0" rIns="0" bIns="0" rtlCol="0" anchor="ctr">
            <a:normAutofit/>
          </a:bodyPr>
          <a:lstStyle/>
          <a:p>
            <a:pPr marL="0" indent="0" algn="ctr">
              <a:buNone/>
            </a:pPr>
            <a:r>
              <a:rPr lang="en-US" sz="1350" b="1" dirty="0">
                <a:solidFill>
                  <a:srgbClr val="1E2A54"/>
                </a:solidFill>
                <a:latin typeface="Montserrat" pitchFamily="34" charset="0"/>
                <a:ea typeface="Montserrat" pitchFamily="34" charset="-122"/>
                <a:cs typeface="Montserrat" pitchFamily="34" charset="-120"/>
              </a:rPr>
              <a:t>Alice Davis</a:t>
            </a:r>
            <a:endParaRPr lang="en-US" sz="1350" dirty="0"/>
          </a:p>
        </p:txBody>
      </p:sp>
      <p:sp>
        <p:nvSpPr>
          <p:cNvPr id="20" name="Text 18"/>
          <p:cNvSpPr/>
          <p:nvPr/>
        </p:nvSpPr>
        <p:spPr>
          <a:xfrm>
            <a:off x="6647688" y="3822191"/>
            <a:ext cx="1755648" cy="396125"/>
          </a:xfrm>
          <a:prstGeom prst="rect">
            <a:avLst/>
          </a:prstGeom>
          <a:noFill/>
          <a:ln/>
        </p:spPr>
        <p:txBody>
          <a:bodyPr wrap="square" lIns="0" tIns="0" rIns="0" bIns="0" rtlCol="0" anchor="ctr">
            <a:normAutofit/>
          </a:bodyPr>
          <a:lstStyle/>
          <a:p>
            <a:pPr marL="0" indent="0" algn="ctr">
              <a:buNone/>
            </a:pPr>
            <a:r>
              <a:rPr lang="en-US" sz="950" dirty="0">
                <a:solidFill>
                  <a:srgbClr val="6C7281"/>
                </a:solidFill>
                <a:latin typeface="Montserrat" pitchFamily="34" charset="0"/>
                <a:ea typeface="Montserrat" pitchFamily="34" charset="-122"/>
                <a:cs typeface="Montserrat" pitchFamily="34" charset="-120"/>
              </a:rPr>
              <a:t>Homelessness Initiatives Director</a:t>
            </a:r>
            <a:endParaRPr lang="en-US" sz="950" dirty="0"/>
          </a:p>
        </p:txBody>
      </p:sp>
      <p:sp>
        <p:nvSpPr>
          <p:cNvPr id="21" name="Text 19"/>
          <p:cNvSpPr/>
          <p:nvPr/>
        </p:nvSpPr>
        <p:spPr>
          <a:xfrm>
            <a:off x="6711696" y="4315968"/>
            <a:ext cx="1627632" cy="618340"/>
          </a:xfrm>
          <a:prstGeom prst="rect">
            <a:avLst/>
          </a:prstGeom>
          <a:noFill/>
          <a:ln/>
        </p:spPr>
        <p:txBody>
          <a:bodyPr wrap="square" lIns="254" tIns="254" rIns="254" bIns="254" rtlCol="0" anchor="ctr">
            <a:normAutofit/>
          </a:bodyPr>
          <a:lstStyle/>
          <a:p>
            <a:pPr marL="0" indent="0" algn="ctr">
              <a:buNone/>
            </a:pPr>
            <a:r>
              <a:rPr lang="en-US" sz="850" dirty="0">
                <a:solidFill>
                  <a:srgbClr val="6C7281"/>
                </a:solidFill>
                <a:latin typeface="Montserrat" pitchFamily="34" charset="0"/>
                <a:ea typeface="Montserrat" pitchFamily="34" charset="-122"/>
                <a:cs typeface="Montserrat" pitchFamily="34" charset="-120"/>
                <a:hlinkClick r:id="rId5"/>
              </a:rPr>
              <a:t>Alice.Davis@delaware.gov</a:t>
            </a:r>
            <a:endParaRPr lang="en-US" sz="850" dirty="0">
              <a:solidFill>
                <a:srgbClr val="6C7281"/>
              </a:solidFill>
              <a:latin typeface="Montserrat" pitchFamily="34" charset="0"/>
              <a:ea typeface="Montserrat" pitchFamily="34" charset="-122"/>
              <a:cs typeface="Montserrat" pitchFamily="34" charset="-120"/>
            </a:endParaRPr>
          </a:p>
          <a:p>
            <a:pPr marL="0" indent="0" algn="ctr">
              <a:buNone/>
            </a:pPr>
            <a:r>
              <a:rPr lang="en-US" sz="850" dirty="0">
                <a:solidFill>
                  <a:srgbClr val="6C7281"/>
                </a:solidFill>
                <a:latin typeface="Montserrat" pitchFamily="34" charset="0"/>
              </a:rPr>
              <a:t>(302) 739-0268</a:t>
            </a:r>
            <a:endParaRPr lang="en-US" sz="850" dirty="0"/>
          </a:p>
        </p:txBody>
      </p:sp>
      <p:sp>
        <p:nvSpPr>
          <p:cNvPr id="22" name="Shape 20">
            <a:extLst>
              <a:ext uri="{C183D7F6-B498-43B3-948B-1728B52AA6E4}">
                <adec:decorative xmlns:adec="http://schemas.microsoft.com/office/drawing/2017/decorative" val="1"/>
              </a:ext>
            </a:extLst>
          </p:cNvPr>
          <p:cNvSpPr/>
          <p:nvPr/>
        </p:nvSpPr>
        <p:spPr>
          <a:xfrm>
            <a:off x="9272016" y="1598748"/>
            <a:ext cx="2212848" cy="3763193"/>
          </a:xfrm>
          <a:prstGeom prst="roundRect">
            <a:avLst>
              <a:gd name="adj" fmla="val 3306"/>
            </a:avLst>
          </a:prstGeom>
          <a:solidFill>
            <a:srgbClr val="EEF0F4"/>
          </a:solidFill>
          <a:ln w="12700">
            <a:solidFill>
              <a:srgbClr val="EEF0F4"/>
            </a:solidFill>
            <a:prstDash val="solid"/>
          </a:ln>
        </p:spPr>
        <p:txBody>
          <a:bodyPr/>
          <a:lstStyle/>
          <a:p>
            <a:endParaRPr lang="en-US"/>
          </a:p>
        </p:txBody>
      </p:sp>
      <p:sp>
        <p:nvSpPr>
          <p:cNvPr id="23" name="Shape 21">
            <a:extLst>
              <a:ext uri="{C183D7F6-B498-43B3-948B-1728B52AA6E4}">
                <adec:decorative xmlns:adec="http://schemas.microsoft.com/office/drawing/2017/decorative" val="1"/>
              </a:ext>
            </a:extLst>
          </p:cNvPr>
          <p:cNvSpPr/>
          <p:nvPr/>
        </p:nvSpPr>
        <p:spPr>
          <a:xfrm>
            <a:off x="9738360" y="1828800"/>
            <a:ext cx="1280160" cy="1280160"/>
          </a:xfrm>
          <a:prstGeom prst="ellipse">
            <a:avLst/>
          </a:prstGeom>
          <a:solidFill>
            <a:srgbClr val="FFFFFF"/>
          </a:solidFill>
          <a:ln w="12700">
            <a:solidFill>
              <a:srgbClr val="49A5BE"/>
            </a:solidFill>
            <a:prstDash val="solid"/>
          </a:ln>
        </p:spPr>
        <p:txBody>
          <a:bodyPr/>
          <a:lstStyle/>
          <a:p>
            <a:endParaRPr lang="en-US"/>
          </a:p>
        </p:txBody>
      </p:sp>
      <p:sp>
        <p:nvSpPr>
          <p:cNvPr id="25" name="Text 23"/>
          <p:cNvSpPr/>
          <p:nvPr/>
        </p:nvSpPr>
        <p:spPr>
          <a:xfrm>
            <a:off x="9500616" y="3493008"/>
            <a:ext cx="1755648" cy="228600"/>
          </a:xfrm>
          <a:prstGeom prst="rect">
            <a:avLst/>
          </a:prstGeom>
          <a:noFill/>
          <a:ln/>
        </p:spPr>
        <p:txBody>
          <a:bodyPr wrap="square" lIns="0" tIns="0" rIns="0" bIns="0" rtlCol="0" anchor="ctr">
            <a:normAutofit/>
          </a:bodyPr>
          <a:lstStyle/>
          <a:p>
            <a:pPr marL="0" indent="0" algn="ctr">
              <a:buNone/>
            </a:pPr>
            <a:r>
              <a:rPr lang="en-US" sz="1350" b="1" dirty="0">
                <a:solidFill>
                  <a:srgbClr val="1E2A54"/>
                </a:solidFill>
                <a:latin typeface="Montserrat" pitchFamily="34" charset="0"/>
                <a:ea typeface="Montserrat" pitchFamily="34" charset="-122"/>
                <a:cs typeface="Montserrat" pitchFamily="34" charset="-120"/>
              </a:rPr>
              <a:t>Housing Delaware</a:t>
            </a:r>
            <a:endParaRPr lang="en-US" sz="1350" dirty="0"/>
          </a:p>
        </p:txBody>
      </p:sp>
      <p:sp>
        <p:nvSpPr>
          <p:cNvPr id="26" name="Text 24"/>
          <p:cNvSpPr/>
          <p:nvPr/>
        </p:nvSpPr>
        <p:spPr>
          <a:xfrm>
            <a:off x="9500616" y="3822192"/>
            <a:ext cx="1755648" cy="164592"/>
          </a:xfrm>
          <a:prstGeom prst="rect">
            <a:avLst/>
          </a:prstGeom>
          <a:noFill/>
          <a:ln/>
        </p:spPr>
        <p:txBody>
          <a:bodyPr wrap="square" lIns="0" tIns="0" rIns="0" bIns="0" rtlCol="0" anchor="ctr">
            <a:normAutofit/>
          </a:bodyPr>
          <a:lstStyle/>
          <a:p>
            <a:pPr marL="0" indent="0" algn="ctr">
              <a:buNone/>
            </a:pPr>
            <a:r>
              <a:rPr lang="en-US" sz="950" dirty="0">
                <a:solidFill>
                  <a:srgbClr val="6C7281"/>
                </a:solidFill>
                <a:latin typeface="Montserrat" pitchFamily="34" charset="0"/>
                <a:hlinkClick r:id="rId6"/>
              </a:rPr>
              <a:t>www.destatehousing.com</a:t>
            </a:r>
            <a:r>
              <a:rPr lang="en-US" sz="950" dirty="0">
                <a:solidFill>
                  <a:srgbClr val="6C7281"/>
                </a:solidFill>
                <a:latin typeface="Montserrat" pitchFamily="34" charset="0"/>
              </a:rPr>
              <a:t> </a:t>
            </a:r>
          </a:p>
        </p:txBody>
      </p:sp>
      <p:sp>
        <p:nvSpPr>
          <p:cNvPr id="27" name="Text 25"/>
          <p:cNvSpPr/>
          <p:nvPr/>
        </p:nvSpPr>
        <p:spPr>
          <a:xfrm>
            <a:off x="9564624" y="4315968"/>
            <a:ext cx="1627632" cy="618340"/>
          </a:xfrm>
          <a:prstGeom prst="rect">
            <a:avLst/>
          </a:prstGeom>
          <a:noFill/>
          <a:ln/>
        </p:spPr>
        <p:txBody>
          <a:bodyPr wrap="square" lIns="254" tIns="254" rIns="254" bIns="254" rtlCol="0" anchor="ctr">
            <a:normAutofit/>
          </a:bodyPr>
          <a:lstStyle/>
          <a:p>
            <a:pPr marL="0" indent="0" algn="ctr">
              <a:buNone/>
            </a:pPr>
            <a:r>
              <a:rPr lang="en-US" sz="850" dirty="0">
                <a:solidFill>
                  <a:srgbClr val="6C7281"/>
                </a:solidFill>
                <a:latin typeface="Montserrat" pitchFamily="34" charset="0"/>
                <a:ea typeface="Montserrat" pitchFamily="34" charset="-122"/>
                <a:cs typeface="Montserrat" pitchFamily="34" charset="-120"/>
              </a:rPr>
              <a:t>18 The Green, </a:t>
            </a:r>
          </a:p>
          <a:p>
            <a:pPr marL="0" indent="0" algn="ctr">
              <a:buNone/>
            </a:pPr>
            <a:r>
              <a:rPr lang="en-US" sz="850" dirty="0">
                <a:solidFill>
                  <a:srgbClr val="6C7281"/>
                </a:solidFill>
                <a:latin typeface="Montserrat" pitchFamily="34" charset="0"/>
              </a:rPr>
              <a:t>Dover, DE 19901</a:t>
            </a:r>
          </a:p>
        </p:txBody>
      </p:sp>
      <p:pic>
        <p:nvPicPr>
          <p:cNvPr id="30" name="Picture 29">
            <a:extLst>
              <a:ext uri="{FF2B5EF4-FFF2-40B4-BE49-F238E27FC236}">
                <a16:creationId xmlns:a16="http://schemas.microsoft.com/office/drawing/2014/main" id="{F883D47C-626D-7BDB-1470-A3A3D2537A3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823220" y="5603674"/>
            <a:ext cx="1895298" cy="860553"/>
          </a:xfrm>
          <a:prstGeom prst="rect">
            <a:avLst/>
          </a:prstGeom>
        </p:spPr>
      </p:pic>
      <p:pic>
        <p:nvPicPr>
          <p:cNvPr id="41" name="Graphic 40">
            <a:extLst>
              <a:ext uri="{FF2B5EF4-FFF2-40B4-BE49-F238E27FC236}">
                <a16:creationId xmlns:a16="http://schemas.microsoft.com/office/drawing/2014/main" id="{9CF75F22-B0BA-35A1-F2D3-3DDD5088DC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68312" y="1989835"/>
            <a:ext cx="914400" cy="914400"/>
          </a:xfrm>
          <a:prstGeom prst="rect">
            <a:avLst/>
          </a:prstGeom>
        </p:spPr>
      </p:pic>
      <p:pic>
        <p:nvPicPr>
          <p:cNvPr id="43" name="Graphic 42">
            <a:extLst>
              <a:ext uri="{FF2B5EF4-FFF2-40B4-BE49-F238E27FC236}">
                <a16:creationId xmlns:a16="http://schemas.microsoft.com/office/drawing/2014/main" id="{FD7F9E7C-7A4F-BAC0-1FAE-424081FC55C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15384" y="1989835"/>
            <a:ext cx="914400" cy="914400"/>
          </a:xfrm>
          <a:prstGeom prst="rect">
            <a:avLst/>
          </a:prstGeom>
        </p:spPr>
      </p:pic>
      <p:pic>
        <p:nvPicPr>
          <p:cNvPr id="45" name="Graphic 44">
            <a:extLst>
              <a:ext uri="{FF2B5EF4-FFF2-40B4-BE49-F238E27FC236}">
                <a16:creationId xmlns:a16="http://schemas.microsoft.com/office/drawing/2014/main" id="{4FF9E920-A690-30FE-E982-A7089E777A6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65619" y="1929384"/>
            <a:ext cx="914400" cy="914400"/>
          </a:xfrm>
          <a:prstGeom prst="rect">
            <a:avLst/>
          </a:prstGeom>
        </p:spPr>
      </p:pic>
      <p:pic>
        <p:nvPicPr>
          <p:cNvPr id="47" name="Picture 46">
            <a:extLst>
              <a:ext uri="{FF2B5EF4-FFF2-40B4-BE49-F238E27FC236}">
                <a16:creationId xmlns:a16="http://schemas.microsoft.com/office/drawing/2014/main" id="{37BDD488-5CBA-0981-1E41-78BF2DFC2DF4}"/>
              </a:ext>
              <a:ext uri="{C183D7F6-B498-43B3-948B-1728B52AA6E4}">
                <adec:decorative xmlns:adec="http://schemas.microsoft.com/office/drawing/2017/decorative" val="1"/>
              </a:ext>
            </a:extLst>
          </p:cNvPr>
          <p:cNvPicPr>
            <a:picLocks noChangeAspect="1"/>
          </p:cNvPicPr>
          <p:nvPr/>
        </p:nvPicPr>
        <p:blipFill>
          <a:blip r:embed="rId7"/>
          <a:srcRect l="3201" r="61648"/>
          <a:stretch>
            <a:fillRect/>
          </a:stretch>
        </p:blipFill>
        <p:spPr>
          <a:xfrm>
            <a:off x="10045325" y="2016758"/>
            <a:ext cx="666229" cy="86055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4E871-C49A-BEE7-4F59-9E4672631E6B}"/>
              </a:ext>
            </a:extLst>
          </p:cNvPr>
          <p:cNvSpPr>
            <a:spLocks noGrp="1"/>
          </p:cNvSpPr>
          <p:nvPr>
            <p:ph type="title" idx="4294967295"/>
          </p:nvPr>
        </p:nvSpPr>
        <p:spPr>
          <a:xfrm>
            <a:off x="838200" y="-1325563"/>
            <a:ext cx="10515600" cy="1325563"/>
          </a:xfrm>
          <a:prstGeom prst="rect">
            <a:avLst/>
          </a:prstGeom>
        </p:spPr>
        <p:txBody>
          <a:bodyPr anchor="b"/>
          <a:lstStyle/>
          <a:p>
            <a:r>
              <a:rPr lang="en-US" dirty="0"/>
              <a:t>End slide</a:t>
            </a:r>
          </a:p>
        </p:txBody>
      </p:sp>
      <p:pic>
        <p:nvPicPr>
          <p:cNvPr id="3" name="Picture 2">
            <a:extLst>
              <a:ext uri="{FF2B5EF4-FFF2-40B4-BE49-F238E27FC236}">
                <a16:creationId xmlns:a16="http://schemas.microsoft.com/office/drawing/2014/main" id="{32F64212-C55A-7C7B-52DA-BF257D59BD5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87222" y="2623427"/>
            <a:ext cx="4017556" cy="1611146"/>
          </a:xfrm>
          <a:prstGeom prst="rect">
            <a:avLst/>
          </a:prstGeom>
        </p:spPr>
      </p:pic>
    </p:spTree>
  </p:cSld>
  <p:clrMapOvr>
    <a:masterClrMapping/>
  </p:clrMapOvr>
</p:sld>
</file>

<file path=ppt/theme/theme1.xml><?xml version="1.0" encoding="utf-8"?>
<a:theme xmlns:a="http://schemas.openxmlformats.org/drawingml/2006/main" name="Office Theme">
  <a:themeElements>
    <a:clrScheme name="Housing Delaware">
      <a:dk1>
        <a:srgbClr val="1E2A54"/>
      </a:dk1>
      <a:lt1>
        <a:sysClr val="window" lastClr="FFFFFF"/>
      </a:lt1>
      <a:dk2>
        <a:srgbClr val="1E2A54"/>
      </a:dk2>
      <a:lt2>
        <a:srgbClr val="EFF0F1"/>
      </a:lt2>
      <a:accent1>
        <a:srgbClr val="C6424B"/>
      </a:accent1>
      <a:accent2>
        <a:srgbClr val="F89D23"/>
      </a:accent2>
      <a:accent3>
        <a:srgbClr val="1FA94E"/>
      </a:accent3>
      <a:accent4>
        <a:srgbClr val="49A5BE"/>
      </a:accent4>
      <a:accent5>
        <a:srgbClr val="8996BC"/>
      </a:accent5>
      <a:accent6>
        <a:srgbClr val="7C7E7D"/>
      </a:accent6>
      <a:hlink>
        <a:srgbClr val="49A5BE"/>
      </a:hlink>
      <a:folHlink>
        <a:srgbClr val="8996BC"/>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ousing_Delaware_Template_Official_final" id="{2FA4103B-2440-43AA-A3FF-8EA1759DA4EF}" vid="{6A870CC2-9B11-4C01-9676-0A577209E3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Housing Delaware Presentation Template</Template>
  <TotalTime>225</TotalTime>
  <Words>773</Words>
  <Application>Microsoft Office PowerPoint</Application>
  <PresentationFormat>Widescreen</PresentationFormat>
  <Paragraphs>132</Paragraphs>
  <Slides>14</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Montserrat</vt:lpstr>
      <vt:lpstr>Office Theme</vt:lpstr>
      <vt:lpstr>Emergency Solutions Grant Information Session</vt:lpstr>
      <vt:lpstr>FY2026 ESG Information Session</vt:lpstr>
      <vt:lpstr>ESG Funding</vt:lpstr>
      <vt:lpstr>Eligibility Determination</vt:lpstr>
      <vt:lpstr>ESG Local Match Requirement</vt:lpstr>
      <vt:lpstr>Homeless Participation</vt:lpstr>
      <vt:lpstr>Eligible Applicants</vt:lpstr>
      <vt:lpstr>Eligible Beneficiaries</vt:lpstr>
      <vt:lpstr>ESG Project Scoring</vt:lpstr>
      <vt:lpstr>Application Submission</vt:lpstr>
      <vt:lpstr>FY2026 ESG Program Tentative Schedule</vt:lpstr>
      <vt:lpstr>Questions and comments</vt:lpstr>
      <vt:lpstr>Contact</vt:lpstr>
      <vt:lpstr>End slide</vt:lpstr>
    </vt:vector>
  </TitlesOfParts>
  <Company>State of Delaware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Housing Delaware master template</dc:subject>
  <dc:creator>Rawheiser, Zoe (DSHA)</dc:creator>
  <cp:lastModifiedBy>Meier, Ashley (DSHA)</cp:lastModifiedBy>
  <cp:revision>9</cp:revision>
  <dcterms:created xsi:type="dcterms:W3CDTF">2026-10-20T17:48:39Z</dcterms:created>
  <dcterms:modified xsi:type="dcterms:W3CDTF">2026-10-26T13:03:57Z</dcterms:modified>
</cp:coreProperties>
</file>