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authors.xml" ContentType="application/vnd.ms-powerpoint.author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1"/>
  </p:notesMasterIdLst>
  <p:sldIdLst>
    <p:sldId id="256" r:id="rId2"/>
    <p:sldId id="264" r:id="rId3"/>
    <p:sldId id="260" r:id="rId4"/>
    <p:sldId id="257" r:id="rId5"/>
    <p:sldId id="276" r:id="rId6"/>
    <p:sldId id="339" r:id="rId7"/>
    <p:sldId id="275" r:id="rId8"/>
    <p:sldId id="343" r:id="rId9"/>
    <p:sldId id="273" r:id="rId10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Default Section" id="{6EB358D2-C322-4FE6-9E5A-A8BE81FC83DC}">
          <p14:sldIdLst>
            <p14:sldId id="256"/>
            <p14:sldId id="264"/>
            <p14:sldId id="260"/>
            <p14:sldId id="257"/>
            <p14:sldId id="276"/>
            <p14:sldId id="339"/>
            <p14:sldId id="275"/>
            <p14:sldId id="343"/>
            <p14:sldId id="273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authors.xml><?xml version="1.0" encoding="utf-8"?>
<p188:authorLst xmlns:a="http://schemas.openxmlformats.org/drawingml/2006/main" xmlns:r="http://schemas.openxmlformats.org/officeDocument/2006/relationships" xmlns:p188="http://schemas.microsoft.com/office/powerpoint/2018/8/main">
  <p188:author id="{18D8F756-3E08-CCC9-068C-AAC53E93EC71}" name="Eihinger, Sydney (DSHA)" initials="SE" userId="S::Sydney.Eihinger@delaware.gov::f9ab0c67-f879-4914-9aae-6af0275258f0" providerId="AD"/>
  <p188:author id="{F2F99869-5748-08ED-F9AD-252481744042}" name="Stanton, Janell (DSHA)" initials="JS" userId="S::Janell.Stanton@delaware.gov::835980f9-49cd-4fa8-9872-c5b7b28b2fbb" providerId="AD"/>
  <p188:author id="{E4EA56C5-0D06-BBCB-B02E-1EDFEAE6B22E}" name="Davis, Alice (DSHA)" initials="AD" userId="S::Alice.Davis@delaware.gov::d2cb6da6-21de-49fc-86e0-484617e91c10" providerId="AD"/>
</p188: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980" autoAdjust="0"/>
    <p:restoredTop sz="94660"/>
  </p:normalViewPr>
  <p:slideViewPr>
    <p:cSldViewPr>
      <p:cViewPr varScale="1">
        <p:scale>
          <a:sx n="111" d="100"/>
          <a:sy n="111" d="100"/>
        </p:scale>
        <p:origin x="1368" y="96"/>
      </p:cViewPr>
      <p:guideLst>
        <p:guide orient="horz" pos="2160"/>
        <p:guide pos="2880"/>
      </p:guideLst>
    </p:cSldViewPr>
  </p:slideViewPr>
  <p:notesTextViewPr>
    <p:cViewPr>
      <p:scale>
        <a:sx n="3" d="2"/>
        <a:sy n="3" d="2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microsoft.com/office/2018/10/relationships/authors" Target="author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notesMaster" Target="notesMasters/notes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5E57CD9-13BF-4B5A-A08D-1CA8EA4F8E3E}" type="datetimeFigureOut">
              <a:rPr lang="en-US" smtClean="0"/>
              <a:t>4/30/2026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B48131AD-6197-4208-B0F1-EB8ED462338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140353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05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Use of HOME-ARP Funding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Funding Amount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Percent of the Grant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Statutory Limit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Supportive Services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$ 500,000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Acquisition and Development of Non-Congregate Shelters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$ 1,924,121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Tenant Based Rental Assistance (TBRA)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Development of Affordable Rental Housing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$ 2,100,000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Non-Profit Operating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Non-Profit Capacity Building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0 %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5%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 Light" panose="020F0302020204030204" pitchFamily="34" charset="0"/>
              </a:rPr>
              <a:t>Administration and Planning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$    798,374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15 %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15%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 Light" panose="020F0302020204030204" pitchFamily="34" charset="0"/>
              </a:rPr>
              <a:t>Total HOME ARP Allocation</a:t>
            </a:r>
            <a:r>
              <a:rPr lang="en-US" sz="1200" dirty="0">
                <a:effectLst/>
                <a:latin typeface="Times New Roman" panose="02020603050405020304" pitchFamily="18" charset="0"/>
                <a:ea typeface="Calibri Light" panose="020F03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$ 5,322,495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 algn="ctr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200" b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 marL="0" marR="0">
              <a:lnSpc>
                <a:spcPct val="107000"/>
              </a:lnSpc>
              <a:spcBef>
                <a:spcPts val="0"/>
              </a:spcBef>
              <a:spcAft>
                <a:spcPts val="0"/>
              </a:spcAft>
            </a:pPr>
            <a:r>
              <a:rPr lang="en-US" sz="1400" b="1" i="1" dirty="0">
                <a:effectLst/>
                <a:latin typeface="Times New Roman" panose="02020603050405020304" pitchFamily="18" charset="0"/>
                <a:ea typeface="Calibri" panose="020F0502020204030204" pitchFamily="34" charset="0"/>
              </a:rPr>
              <a:t> </a:t>
            </a:r>
            <a:endParaRPr lang="en-US" sz="1200" dirty="0">
              <a:effectLst/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56554679-7A32-6C42-887A-CDB034DF777C}" type="slidenum">
              <a:rPr lang="en-US" smtClean="0"/>
              <a:t>6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25477715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3.pn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 cstate="print">
            <a:alphaModFix amt="40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0"/>
            <a:ext cx="9144000" cy="1600200"/>
            <a:chOff x="0" y="0"/>
            <a:chExt cx="9144000" cy="1752600"/>
          </a:xfrm>
        </p:grpSpPr>
        <p:sp>
          <p:nvSpPr>
            <p:cNvPr id="5" name="Rectangle 4"/>
            <p:cNvSpPr/>
            <p:nvPr userDrawn="1"/>
          </p:nvSpPr>
          <p:spPr>
            <a:xfrm>
              <a:off x="0" y="0"/>
              <a:ext cx="9144000" cy="1752600"/>
            </a:xfrm>
            <a:prstGeom prst="rect">
              <a:avLst/>
            </a:prstGeom>
            <a:solidFill>
              <a:schemeClr val="accent1">
                <a:alpha val="71000"/>
              </a:schemeClr>
            </a:solidFill>
            <a:ln w="22225"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" name="Picture 3" descr="white transparent.png"/>
            <p:cNvPicPr>
              <a:picLocks noChangeAspect="1"/>
            </p:cNvPicPr>
            <p:nvPr userDrawn="1"/>
          </p:nvPicPr>
          <p:blipFill>
            <a:blip r:embed="rId3" cstate="print"/>
            <a:srcRect/>
            <a:stretch>
              <a:fillRect/>
            </a:stretch>
          </p:blipFill>
          <p:spPr bwMode="auto">
            <a:xfrm>
              <a:off x="152401" y="152400"/>
              <a:ext cx="1981200" cy="1517907"/>
            </a:xfrm>
            <a:prstGeom prst="rect">
              <a:avLst/>
            </a:prstGeom>
            <a:noFill/>
            <a:ln w="22225">
              <a:noFill/>
              <a:miter lim="800000"/>
              <a:headEnd/>
              <a:tailEnd/>
            </a:ln>
          </p:spPr>
        </p:pic>
      </p:grpSp>
      <p:sp>
        <p:nvSpPr>
          <p:cNvPr id="7" name="TextBox 6"/>
          <p:cNvSpPr txBox="1"/>
          <p:nvPr userDrawn="1"/>
        </p:nvSpPr>
        <p:spPr>
          <a:xfrm>
            <a:off x="2514600" y="228600"/>
            <a:ext cx="6324600" cy="1200150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latin typeface="Georgia" pitchFamily="18" charset="0"/>
              </a:rPr>
              <a:t>Delaware </a:t>
            </a:r>
          </a:p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3600" dirty="0">
                <a:solidFill>
                  <a:schemeClr val="bg1"/>
                </a:solidFill>
                <a:latin typeface="Georgia" pitchFamily="18" charset="0"/>
              </a:rPr>
              <a:t>State Housing Authority</a:t>
            </a: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75000"/>
                  </a:schemeClr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Georgia" pitchFamily="18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8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5" name="Rectangle 4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4000" baseline="0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600200"/>
            <a:ext cx="6858000" cy="4525963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>
                <a:solidFill>
                  <a:schemeClr val="tx2">
                    <a:lumMod val="75000"/>
                  </a:schemeClr>
                </a:solidFill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6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5" name="Rectangle 4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6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7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981199" y="4406900"/>
            <a:ext cx="6513513" cy="1362075"/>
          </a:xfrm>
          <a:prstGeom prst="rect">
            <a:avLst/>
          </a:prstGeom>
        </p:spPr>
        <p:txBody>
          <a:bodyPr anchor="t"/>
          <a:lstStyle>
            <a:lvl1pPr algn="l">
              <a:defRPr sz="4000" b="1" cap="all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981199" y="2906713"/>
            <a:ext cx="6513513" cy="1500187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0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7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4000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828800" y="1600200"/>
            <a:ext cx="3352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334000" y="1600200"/>
            <a:ext cx="3352800" cy="4525963"/>
          </a:xfrm>
          <a:prstGeom prst="rect">
            <a:avLst/>
          </a:prstGeom>
        </p:spPr>
        <p:txBody>
          <a:bodyPr/>
          <a:lstStyle>
            <a:lvl1pPr>
              <a:defRPr sz="28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4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0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8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8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9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8" name="Rectangle 7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9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10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  <a:prstGeom prst="rect">
            <a:avLst/>
          </a:prstGeom>
        </p:spPr>
        <p:txBody>
          <a:bodyPr anchor="ctr" anchorCtr="0">
            <a:normAutofit/>
          </a:bodyPr>
          <a:lstStyle>
            <a:lvl1pPr>
              <a:defRPr sz="4000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828800" y="1535113"/>
            <a:ext cx="3352800" cy="639762"/>
          </a:xfrm>
          <a:prstGeom prst="rect">
            <a:avLst/>
          </a:prstGeom>
        </p:spPr>
        <p:txBody>
          <a:bodyPr anchor="b">
            <a:noAutofit/>
          </a:bodyPr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828800" y="2174875"/>
            <a:ext cx="3352800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334000" y="1535113"/>
            <a:ext cx="3352800" cy="63976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334000" y="2174875"/>
            <a:ext cx="3352800" cy="3951288"/>
          </a:xfrm>
          <a:prstGeom prst="rect">
            <a:avLst/>
          </a:prstGeom>
        </p:spPr>
        <p:txBody>
          <a:bodyPr/>
          <a:lstStyle>
            <a:lvl1pPr>
              <a:defRPr sz="24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0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18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16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16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5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4" name="Rectangle 3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5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6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  <a:prstGeom prst="rect">
            <a:avLst/>
          </a:prstGeom>
        </p:spPr>
        <p:txBody>
          <a:bodyPr/>
          <a:lstStyle>
            <a:lvl1pPr>
              <a:defRPr sz="4000">
                <a:solidFill>
                  <a:schemeClr val="tx2">
                    <a:lumMod val="75000"/>
                  </a:schemeClr>
                </a:solidFill>
                <a:latin typeface="Georgia" pitchFamily="18" charset="0"/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oup 4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3" name="Rectangle 2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4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5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68487" y="273050"/>
            <a:ext cx="3008313" cy="1162050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029200" y="273050"/>
            <a:ext cx="3657600" cy="5853113"/>
          </a:xfrm>
          <a:prstGeom prst="rect">
            <a:avLst/>
          </a:prstGeom>
        </p:spPr>
        <p:txBody>
          <a:bodyPr/>
          <a:lstStyle>
            <a:lvl1pPr>
              <a:defRPr sz="3200">
                <a:solidFill>
                  <a:schemeClr val="tx2">
                    <a:lumMod val="75000"/>
                  </a:schemeClr>
                </a:solidFill>
              </a:defRPr>
            </a:lvl1pPr>
            <a:lvl2pPr>
              <a:defRPr sz="2800">
                <a:solidFill>
                  <a:schemeClr val="tx2">
                    <a:lumMod val="75000"/>
                  </a:schemeClr>
                </a:solidFill>
              </a:defRPr>
            </a:lvl2pPr>
            <a:lvl3pPr>
              <a:defRPr sz="2400">
                <a:solidFill>
                  <a:schemeClr val="tx2">
                    <a:lumMod val="75000"/>
                  </a:schemeClr>
                </a:solidFill>
              </a:defRPr>
            </a:lvl3pPr>
            <a:lvl4pPr>
              <a:defRPr sz="2000">
                <a:solidFill>
                  <a:schemeClr val="tx2">
                    <a:lumMod val="75000"/>
                  </a:schemeClr>
                </a:solidFill>
              </a:defRPr>
            </a:lvl4pPr>
            <a:lvl5pPr>
              <a:defRPr sz="2000">
                <a:solidFill>
                  <a:schemeClr val="tx2">
                    <a:lumMod val="75000"/>
                  </a:schemeClr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868487" y="1435100"/>
            <a:ext cx="3008313" cy="4691063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bg>
      <p:bgPr>
        <a:solidFill>
          <a:schemeClr val="accent1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5" name="Group 1"/>
          <p:cNvGrpSpPr>
            <a:grpSpLocks/>
          </p:cNvGrpSpPr>
          <p:nvPr userDrawn="1"/>
        </p:nvGrpSpPr>
        <p:grpSpPr bwMode="auto">
          <a:xfrm>
            <a:off x="0" y="0"/>
            <a:ext cx="1524000" cy="6858000"/>
            <a:chOff x="0" y="0"/>
            <a:chExt cx="1524000" cy="6858000"/>
          </a:xfrm>
        </p:grpSpPr>
        <p:sp>
          <p:nvSpPr>
            <p:cNvPr id="6" name="Rectangle 5"/>
            <p:cNvSpPr/>
            <p:nvPr userDrawn="1"/>
          </p:nvSpPr>
          <p:spPr>
            <a:xfrm>
              <a:off x="0" y="0"/>
              <a:ext cx="1524000" cy="6858000"/>
            </a:xfrm>
            <a:prstGeom prst="rect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 fontAlgn="auto">
                <a:spcBef>
                  <a:spcPts val="0"/>
                </a:spcBef>
                <a:spcAft>
                  <a:spcPts val="0"/>
                </a:spcAft>
                <a:defRPr/>
              </a:pPr>
              <a:endParaRPr lang="en-US"/>
            </a:p>
          </p:txBody>
        </p:sp>
        <p:pic>
          <p:nvPicPr>
            <p:cNvPr id="7" name="Picture 3" descr="white transparent.png"/>
            <p:cNvPicPr>
              <a:picLocks noChangeAspect="1"/>
            </p:cNvPicPr>
            <p:nvPr userDrawn="1"/>
          </p:nvPicPr>
          <p:blipFill>
            <a:blip r:embed="rId2" cstate="print"/>
            <a:srcRect/>
            <a:stretch>
              <a:fillRect/>
            </a:stretch>
          </p:blipFill>
          <p:spPr bwMode="auto">
            <a:xfrm>
              <a:off x="106675" y="5832554"/>
              <a:ext cx="1341125" cy="87304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</p:pic>
      </p:grpSp>
      <p:pic>
        <p:nvPicPr>
          <p:cNvPr id="8" name="Picture 4" descr="_DSC5037NW.jpg"/>
          <p:cNvPicPr>
            <a:picLocks noChangeAspect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0" y="0"/>
            <a:ext cx="1524000" cy="5715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6894512" cy="566738"/>
          </a:xfrm>
          <a:prstGeom prst="rect">
            <a:avLst/>
          </a:prstGeom>
        </p:spPr>
        <p:txBody>
          <a:bodyPr anchor="b"/>
          <a:lstStyle>
            <a:lvl1pPr algn="l">
              <a:defRPr sz="2000" b="1">
                <a:solidFill>
                  <a:schemeClr val="tx2">
                    <a:lumMod val="75000"/>
                  </a:schemeClr>
                </a:solidFill>
              </a:defRPr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6894512" cy="4114800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r>
              <a:rPr lang="en-US" noProof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6894512" cy="804862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400">
                <a:solidFill>
                  <a:schemeClr val="tx2">
                    <a:lumMod val="75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jpe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1" cstate="print">
            <a:alphaModFix amt="45000"/>
            <a:lum/>
          </a:blip>
          <a:srcRect/>
          <a:stretch>
            <a:fillRect l="-12000" r="-12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739" r:id="rId1"/>
    <p:sldLayoutId id="2147483740" r:id="rId2"/>
    <p:sldLayoutId id="2147483741" r:id="rId3"/>
    <p:sldLayoutId id="2147483742" r:id="rId4"/>
    <p:sldLayoutId id="2147483743" r:id="rId5"/>
    <p:sldLayoutId id="2147483744" r:id="rId6"/>
    <p:sldLayoutId id="2147483745" r:id="rId7"/>
    <p:sldLayoutId id="2147483746" r:id="rId8"/>
    <p:sldLayoutId id="2147483747" r:id="rId9"/>
  </p:sldLayoutIdLst>
  <p:txStyles>
    <p:titleStyle>
      <a:lvl1pPr algn="ctr" rtl="0" eaLnBrk="1" fontAlgn="base" hangingPunct="1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2pPr>
      <a:lvl3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3pPr>
      <a:lvl4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4pPr>
      <a:lvl5pPr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Georgia" pitchFamily="18" charset="0"/>
        </a:defRPr>
      </a:lvl5pPr>
      <a:lvl6pPr marL="4572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eaLnBrk="1" fontAlgn="base" hangingPunct="1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hyperlink" Target="mailto:Sydney.Eihinger@delaware.gov" TargetMode="External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hyperlink" Target="mailto:janell.stanton@delaware.gov" TargetMode="External"/><Relationship Id="rId2" Type="http://schemas.openxmlformats.org/officeDocument/2006/relationships/hyperlink" Target="mailto:sydney.eihinger@delaware.gov" TargetMode="External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alice.davis@delaware.gov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42" name="Title 1"/>
          <p:cNvSpPr>
            <a:spLocks noGrp="1"/>
          </p:cNvSpPr>
          <p:nvPr>
            <p:ph type="ctrTitle"/>
          </p:nvPr>
        </p:nvSpPr>
        <p:spPr bwMode="auto">
          <a:xfrm>
            <a:off x="685800" y="2514600"/>
            <a:ext cx="7772400" cy="19812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Recovery Housing Program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FY2026 Action Plan </a:t>
            </a:r>
            <a:b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Public Hearing </a:t>
            </a:r>
          </a:p>
        </p:txBody>
      </p:sp>
      <p:sp>
        <p:nvSpPr>
          <p:cNvPr id="10243" name="Subtitle 2"/>
          <p:cNvSpPr>
            <a:spLocks noGrp="1"/>
          </p:cNvSpPr>
          <p:nvPr>
            <p:ph type="subTitle" idx="1"/>
          </p:nvPr>
        </p:nvSpPr>
        <p:spPr bwMode="auto">
          <a:xfrm>
            <a:off x="1371600" y="5562600"/>
            <a:ext cx="6400800" cy="609600"/>
          </a:xfrm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defRPr/>
            </a:pPr>
            <a:r>
              <a:rPr lang="en-US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1, 2026</a:t>
            </a:r>
          </a:p>
          <a:p>
            <a:pPr eaLnBrk="1" hangingPunct="1">
              <a:defRPr/>
            </a:pPr>
            <a:endParaRPr lang="en-US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C51AE4-59C9-5853-7938-14CD3820F60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What is the Recovery Housing Program?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6A596E-D83A-44B0-9E11-2FCE495E53A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417638"/>
            <a:ext cx="68580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Recovery Housing Program (RHP) is authorized under: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SUPPORT for Patients and Communities Act: Section 8071 and </a:t>
            </a:r>
          </a:p>
          <a:p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The Community Development Block Grant (CDBG) Program under Title I of Housing and Community Development Act of 1974. </a:t>
            </a:r>
          </a:p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Designed to help individuals in recovery from substance use disorder become stably housed.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9889164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B38190A-5176-2C1F-9CE5-81681BAA1F7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1430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State of Delaware RHP Allocation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B3D1208-02DA-8D24-BDFD-1FF987FDBD9A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417638"/>
            <a:ext cx="7010400" cy="470852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	FY 2026 Allocation: 		$1,250,731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67604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B6F1AC-06BB-EEF2-61B1-E0BD63D5E7F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914400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Collaboration &amp; Partnerships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2847ACE-C7CB-B541-96C1-CE278475EDE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189038"/>
            <a:ext cx="7010400" cy="4937125"/>
          </a:xfrm>
        </p:spPr>
        <p:txBody>
          <a:bodyPr/>
          <a:lstStyle/>
          <a:p>
            <a:pPr marL="0" indent="0">
              <a:buNone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DSHA has been partnering and collaborating with the following divisions for the RHP: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Health and Social Services(DHSS);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Division of Substance Abuse and Mental Health (DSAMH);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Corrections (DOC); and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Department of Justice (DOJ).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18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*Please note: DSAMH is responsible for the development, implementation, maintenance, and oversight of a state plan for prevention, treatment, and recovery support programs.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7215573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7D87423-7B69-4EAC-DE47-4B026FB528E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020762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/>
              <a:t>Target Populations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D84B301-119E-D81F-225D-654202989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95400"/>
            <a:ext cx="6858000" cy="5105400"/>
          </a:xfrm>
        </p:spPr>
        <p:txBody>
          <a:bodyPr/>
          <a:lstStyle/>
          <a:p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High risk populations with Opioid Use disorder (OUD). </a:t>
            </a:r>
          </a:p>
          <a:p>
            <a:pPr marL="0" indent="0">
              <a:buNone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Adult (18+ years of age) residents of Delaware that meet the need for a NARR Level 2, Level 3 or medical necessity for ASAM criteria for Level 3.1/NARR Level 4 Services. </a:t>
            </a:r>
          </a:p>
          <a:p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6074397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689359B-0C2D-C8B8-243B-16882D98AC4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Eligible Activities </a:t>
            </a:r>
          </a:p>
        </p:txBody>
      </p:sp>
      <p:sp>
        <p:nvSpPr>
          <p:cNvPr id="8" name="Content Placeholder 7">
            <a:extLst>
              <a:ext uri="{FF2B5EF4-FFF2-40B4-BE49-F238E27FC236}">
                <a16:creationId xmlns:a16="http://schemas.microsoft.com/office/drawing/2014/main" id="{6D40C822-043A-A105-B125-CDACCF24749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5924" y="1417638"/>
            <a:ext cx="6857999" cy="4754562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Administration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Payment of Lease, Rent, &amp; Utilities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Acquisition 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Relocation, if applicable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Rehabilitation/Renovation Costs</a:t>
            </a: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Pre-development and Soft Costs  </a:t>
            </a:r>
          </a:p>
        </p:txBody>
      </p:sp>
    </p:spTree>
    <p:extLst>
      <p:ext uri="{BB962C8B-B14F-4D97-AF65-F5344CB8AC3E}">
        <p14:creationId xmlns:p14="http://schemas.microsoft.com/office/powerpoint/2010/main" val="406970119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8F2EDE0-114D-03C5-4EB9-148DD375E22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020762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Application Process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3375901-1C1F-CC96-1A5E-19FEB352A6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33113" y="1295400"/>
            <a:ext cx="6858000" cy="5486400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DSHA will utilize a targeted, project-specific selection process, rather than a formal competitive solicitation.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 benefit to RHP population;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Suitability of property;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Readiness to proceed;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Financial feasibility and cost reasonableness; and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Prior experience and capacity of owner, developer, or subrecipient.</a:t>
            </a:r>
          </a:p>
        </p:txBody>
      </p:sp>
    </p:spTree>
    <p:extLst>
      <p:ext uri="{BB962C8B-B14F-4D97-AF65-F5344CB8AC3E}">
        <p14:creationId xmlns:p14="http://schemas.microsoft.com/office/powerpoint/2010/main" val="295008078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377861-5E8F-BFB6-2BAF-B545298112B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Questions and Comments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6D61BC4-A8CE-E32F-155C-8FDB44287F3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417638"/>
            <a:ext cx="6858000" cy="4708525"/>
          </a:xfrm>
        </p:spPr>
        <p:txBody>
          <a:bodyPr/>
          <a:lstStyle/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All written comments must be received by </a:t>
            </a:r>
            <a:r>
              <a:rPr lang="en-US" sz="2400" b="1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May 15, 2026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, at 4:00 P.M. to be included in the RHP Action Plan. </a:t>
            </a:r>
          </a:p>
          <a:p>
            <a:endParaRPr lang="en-US" sz="1054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Any questions or comments regarding DSHA’s RHP Action Plan should be sent to: </a:t>
            </a:r>
          </a:p>
          <a:p>
            <a:pPr lvl="1"/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Sydney Eihinger, Community Development Analyst II 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Sydney.Eihinger@delaware.gov</a:t>
            </a: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</p:txBody>
      </p:sp>
    </p:spTree>
    <p:extLst>
      <p:ext uri="{BB962C8B-B14F-4D97-AF65-F5344CB8AC3E}">
        <p14:creationId xmlns:p14="http://schemas.microsoft.com/office/powerpoint/2010/main" val="3475863969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F6356AC-4013-3CFA-2F86-76A1615219F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0" y="274638"/>
            <a:ext cx="6858000" cy="1020762"/>
          </a:xfrm>
        </p:spPr>
        <p:txBody>
          <a:bodyPr>
            <a:normAutofit/>
          </a:bodyPr>
          <a:lstStyle/>
          <a:p>
            <a:pPr algn="l"/>
            <a:r>
              <a:rPr lang="en-US" sz="3200" u="sng" dirty="0">
                <a:latin typeface="Times New Roman" panose="02020603050405020304" pitchFamily="18" charset="0"/>
                <a:cs typeface="Times New Roman" panose="02020603050405020304" pitchFamily="18" charset="0"/>
              </a:rPr>
              <a:t>DSHA Contact Information 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733FD7-5A39-1023-945D-2040D1CCDD1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828800" y="1295400"/>
            <a:ext cx="6858000" cy="5715000"/>
          </a:xfrm>
        </p:spPr>
        <p:txBody>
          <a:bodyPr/>
          <a:lstStyle/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Sydney Eihinger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Development Analyst II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302-739-0273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2"/>
              </a:rPr>
              <a:t>sydney.eihinger@delaware.gov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Janell Stanton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Community Development Manager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302-739-0219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800" dirty="0">
                <a:solidFill>
                  <a:srgbClr val="0000FF"/>
                </a:solidFill>
                <a:latin typeface="Times New Roman" panose="02020603050405020304" pitchFamily="18" charset="0"/>
                <a:cs typeface="Times New Roman" panose="02020603050405020304" pitchFamily="18" charset="0"/>
                <a:hlinkClick r:id="rId3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janell.stanton@delaware.gov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0" indent="0">
              <a:buNone/>
            </a:pPr>
            <a:r>
              <a:rPr lang="en-US" sz="20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Alice Davis 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Director, Division of Homelessness Initiatives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Phone: 302-739-0268</a:t>
            </a:r>
          </a:p>
          <a:p>
            <a:pPr marL="0" indent="0">
              <a:buNone/>
            </a:pP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Email: 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  <a:hlinkClick r:id="rId4"/>
              </a:rPr>
              <a:t>alice.davis@delaware.gov</a:t>
            </a:r>
            <a:r>
              <a:rPr lang="en-US" sz="1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</a:p>
          <a:p>
            <a:pPr marL="0" indent="0">
              <a:buNone/>
            </a:pPr>
            <a:endParaRPr lang="en-US" sz="105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13709205"/>
      </p:ext>
    </p:extLst>
  </p:cSld>
  <p:clrMapOvr>
    <a:masterClrMapping/>
  </p:clrMapOvr>
</p:sld>
</file>

<file path=ppt/theme/theme1.xml><?xml version="1.0" encoding="utf-8"?>
<a:theme xmlns:a="http://schemas.openxmlformats.org/drawingml/2006/main" name="DSHA1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Custom 1">
      <a:majorFont>
        <a:latin typeface="Georgia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HOME ARP Public Notice 2.19.2025</Template>
  <TotalTime>1928</TotalTime>
  <Words>496</Words>
  <Application>Microsoft Office PowerPoint</Application>
  <PresentationFormat>On-screen Show (4:3)</PresentationFormat>
  <Paragraphs>101</Paragraphs>
  <Slides>9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5" baseType="lpstr">
      <vt:lpstr>Aptos</vt:lpstr>
      <vt:lpstr>Arial</vt:lpstr>
      <vt:lpstr>Calibri</vt:lpstr>
      <vt:lpstr>Georgia</vt:lpstr>
      <vt:lpstr>Times New Roman</vt:lpstr>
      <vt:lpstr>DSHA1</vt:lpstr>
      <vt:lpstr>Recovery Housing Program  FY2026 Action Plan  Public Hearing </vt:lpstr>
      <vt:lpstr>What is the Recovery Housing Program?</vt:lpstr>
      <vt:lpstr>State of Delaware RHP Allocation </vt:lpstr>
      <vt:lpstr>Collaboration &amp; Partnerships</vt:lpstr>
      <vt:lpstr>Target Populations</vt:lpstr>
      <vt:lpstr>Eligible Activities </vt:lpstr>
      <vt:lpstr>Application Process</vt:lpstr>
      <vt:lpstr>Questions and Comments </vt:lpstr>
      <vt:lpstr>DSHA Contact Information </vt:lpstr>
    </vt:vector>
  </TitlesOfParts>
  <Company>State of Delaware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Eihinger, Sydney (DSHA)</dc:creator>
  <cp:lastModifiedBy>Eihinger, Sydney (DSHA)</cp:lastModifiedBy>
  <cp:revision>50</cp:revision>
  <dcterms:created xsi:type="dcterms:W3CDTF">2025-02-19T12:45:44Z</dcterms:created>
  <dcterms:modified xsi:type="dcterms:W3CDTF">2026-04-30T19:33:49Z</dcterms:modified>
</cp:coreProperties>
</file>