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0" r:id="rId3"/>
    <p:sldId id="269" r:id="rId4"/>
    <p:sldId id="257" r:id="rId5"/>
    <p:sldId id="260" r:id="rId6"/>
    <p:sldId id="261" r:id="rId7"/>
    <p:sldId id="263" r:id="rId8"/>
    <p:sldId id="258" r:id="rId9"/>
    <p:sldId id="259" r:id="rId10"/>
    <p:sldId id="262" r:id="rId11"/>
    <p:sldId id="264" r:id="rId12"/>
    <p:sldId id="265" r:id="rId13"/>
    <p:sldId id="266" r:id="rId14"/>
    <p:sldId id="350" r:id="rId15"/>
    <p:sldId id="267" r:id="rId16"/>
    <p:sldId id="274" r:id="rId17"/>
    <p:sldId id="275" r:id="rId18"/>
    <p:sldId id="271" r:id="rId19"/>
    <p:sldId id="272" r:id="rId20"/>
    <p:sldId id="273" r:id="rId21"/>
    <p:sldId id="278" r:id="rId22"/>
    <p:sldId id="347" r:id="rId23"/>
    <p:sldId id="276" r:id="rId24"/>
    <p:sldId id="279" r:id="rId25"/>
    <p:sldId id="346" r:id="rId26"/>
    <p:sldId id="268" r:id="rId27"/>
    <p:sldId id="282" r:id="rId28"/>
    <p:sldId id="283" r:id="rId29"/>
    <p:sldId id="284" r:id="rId30"/>
    <p:sldId id="285" r:id="rId31"/>
    <p:sldId id="348" r:id="rId32"/>
    <p:sldId id="352" r:id="rId33"/>
    <p:sldId id="349" r:id="rId34"/>
    <p:sldId id="353" r:id="rId35"/>
    <p:sldId id="281" r:id="rId36"/>
    <p:sldId id="344"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p:cViewPr varScale="1">
        <p:scale>
          <a:sx n="101" d="100"/>
          <a:sy n="101" d="100"/>
        </p:scale>
        <p:origin x="132"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08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CAB69A-0E61-40E5-8C5B-5472BF543C1A}" type="datetimeFigureOut">
              <a:rPr lang="en-US" smtClean="0"/>
              <a:t>10/27/2020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EF730-6B36-45BE-8FB2-FF359F446E3D}" type="slidenum">
              <a:rPr lang="en-US" smtClean="0"/>
              <a:t>‹#›</a:t>
            </a:fld>
            <a:endParaRPr lang="en-US"/>
          </a:p>
        </p:txBody>
      </p:sp>
    </p:spTree>
    <p:extLst>
      <p:ext uri="{BB962C8B-B14F-4D97-AF65-F5344CB8AC3E}">
        <p14:creationId xmlns:p14="http://schemas.microsoft.com/office/powerpoint/2010/main" val="21545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66E16-C21B-4BB4-B0BD-64C565A98968}" type="slidenum">
              <a:rPr lang="en-US" smtClean="0"/>
              <a:t>36</a:t>
            </a:fld>
            <a:endParaRPr lang="en-US" dirty="0"/>
          </a:p>
        </p:txBody>
      </p:sp>
    </p:spTree>
    <p:extLst>
      <p:ext uri="{BB962C8B-B14F-4D97-AF65-F5344CB8AC3E}">
        <p14:creationId xmlns:p14="http://schemas.microsoft.com/office/powerpoint/2010/main" val="26353830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alphaModFix amt="40000"/>
            <a:lum/>
          </a:blip>
          <a:srcRect/>
          <a:stretch>
            <a:fillRect l="-12000" r="-12000"/>
          </a:stretch>
        </a:blipFill>
        <a:effectLst/>
      </p:bgPr>
    </p:bg>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1600200"/>
            <a:chOff x="0" y="0"/>
            <a:chExt cx="9144000" cy="1752600"/>
          </a:xfrm>
        </p:grpSpPr>
        <p:sp>
          <p:nvSpPr>
            <p:cNvPr id="5" name="Rectangle 4"/>
            <p:cNvSpPr/>
            <p:nvPr userDrawn="1"/>
          </p:nvSpPr>
          <p:spPr>
            <a:xfrm>
              <a:off x="0" y="0"/>
              <a:ext cx="9144000" cy="1752600"/>
            </a:xfrm>
            <a:prstGeom prst="rect">
              <a:avLst/>
            </a:prstGeom>
            <a:solidFill>
              <a:schemeClr val="accent1">
                <a:alpha val="71000"/>
              </a:schemeClr>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3" descr="white transparent.png"/>
            <p:cNvPicPr>
              <a:picLocks noChangeAspect="1"/>
            </p:cNvPicPr>
            <p:nvPr userDrawn="1"/>
          </p:nvPicPr>
          <p:blipFill>
            <a:blip r:embed="rId3" cstate="print"/>
            <a:srcRect/>
            <a:stretch>
              <a:fillRect/>
            </a:stretch>
          </p:blipFill>
          <p:spPr bwMode="auto">
            <a:xfrm>
              <a:off x="152401" y="152400"/>
              <a:ext cx="1981200" cy="1517907"/>
            </a:xfrm>
            <a:prstGeom prst="rect">
              <a:avLst/>
            </a:prstGeom>
            <a:noFill/>
            <a:ln w="22225">
              <a:noFill/>
              <a:miter lim="800000"/>
              <a:headEnd/>
              <a:tailEnd/>
            </a:ln>
          </p:spPr>
        </p:pic>
      </p:grpSp>
      <p:sp>
        <p:nvSpPr>
          <p:cNvPr id="7" name="TextBox 6"/>
          <p:cNvSpPr txBox="1"/>
          <p:nvPr userDrawn="1"/>
        </p:nvSpPr>
        <p:spPr>
          <a:xfrm>
            <a:off x="2514600" y="228600"/>
            <a:ext cx="6324600" cy="1200150"/>
          </a:xfrm>
          <a:prstGeom prst="rect">
            <a:avLst/>
          </a:prstGeom>
          <a:noFill/>
        </p:spPr>
        <p:txBody>
          <a:bodyPr>
            <a:spAutoFit/>
          </a:bodyPr>
          <a:lstStyle/>
          <a:p>
            <a:pPr algn="ctr" fontAlgn="auto">
              <a:spcBef>
                <a:spcPts val="0"/>
              </a:spcBef>
              <a:spcAft>
                <a:spcPts val="0"/>
              </a:spcAft>
              <a:defRPr/>
            </a:pPr>
            <a:r>
              <a:rPr lang="en-US" sz="3600" dirty="0">
                <a:solidFill>
                  <a:schemeClr val="bg1"/>
                </a:solidFill>
                <a:latin typeface="Georgia" pitchFamily="18" charset="0"/>
              </a:rPr>
              <a:t>Delaware </a:t>
            </a:r>
          </a:p>
          <a:p>
            <a:pPr algn="ctr" fontAlgn="auto">
              <a:spcBef>
                <a:spcPts val="0"/>
              </a:spcBef>
              <a:spcAft>
                <a:spcPts val="0"/>
              </a:spcAft>
              <a:defRPr/>
            </a:pPr>
            <a:r>
              <a:rPr lang="en-US" sz="3600" dirty="0">
                <a:solidFill>
                  <a:schemeClr val="bg1"/>
                </a:solidFill>
                <a:latin typeface="Georgia" pitchFamily="18" charset="0"/>
              </a:rPr>
              <a:t>State Housing Authority</a:t>
            </a:r>
          </a:p>
        </p:txBody>
      </p:sp>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lumMod val="75000"/>
                  </a:schemeClr>
                </a:solidFill>
                <a:effectLst>
                  <a:outerShdw blurRad="38100" dist="38100" dir="2700000" algn="tl">
                    <a:srgbClr val="000000">
                      <a:alpha val="43137"/>
                    </a:srgbClr>
                  </a:outerShdw>
                </a:effectLst>
                <a:latin typeface="Georgia"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lumMod val="75000"/>
                  </a:schemeClr>
                </a:solidFill>
                <a:effectLst>
                  <a:outerShdw blurRad="38100" dist="38100" dir="2700000" algn="tl">
                    <a:srgbClr val="000000">
                      <a:alpha val="43137"/>
                    </a:srgbClr>
                  </a:outerShdw>
                </a:effectLst>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bg>
      <p:bgRef idx="1001">
        <a:schemeClr val="bg1"/>
      </p:bgRef>
    </p:bg>
    <p:spTree>
      <p:nvGrpSpPr>
        <p:cNvPr id="1" name=""/>
        <p:cNvGrpSpPr/>
        <p:nvPr/>
      </p:nvGrpSpPr>
      <p:grpSpPr>
        <a:xfrm>
          <a:off x="0" y="0"/>
          <a:ext cx="0" cy="0"/>
          <a:chOff x="0" y="0"/>
          <a:chExt cx="0" cy="0"/>
        </a:xfrm>
      </p:grpSpPr>
      <p:grpSp>
        <p:nvGrpSpPr>
          <p:cNvPr id="2" name="Group 4"/>
          <p:cNvGrpSpPr>
            <a:grpSpLocks/>
          </p:cNvGrpSpPr>
          <p:nvPr userDrawn="1"/>
        </p:nvGrpSpPr>
        <p:grpSpPr bwMode="auto">
          <a:xfrm>
            <a:off x="0" y="0"/>
            <a:ext cx="1407381" cy="6858000"/>
            <a:chOff x="0" y="0"/>
            <a:chExt cx="1524000" cy="6858000"/>
          </a:xfrm>
        </p:grpSpPr>
        <p:sp>
          <p:nvSpPr>
            <p:cNvPr id="3" name="Rectangle 2"/>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3" descr="white transparent.png"/>
            <p:cNvPicPr>
              <a:picLocks noChangeAspect="1"/>
            </p:cNvPicPr>
            <p:nvPr userDrawn="1"/>
          </p:nvPicPr>
          <p:blipFill>
            <a:blip r:embed="rId2" cstate="print"/>
            <a:srcRect/>
            <a:stretch>
              <a:fillRect/>
            </a:stretch>
          </p:blipFill>
          <p:spPr bwMode="auto">
            <a:xfrm>
              <a:off x="129588" y="4876800"/>
              <a:ext cx="1264822" cy="759404"/>
            </a:xfrm>
            <a:prstGeom prst="rect">
              <a:avLst/>
            </a:prstGeom>
            <a:noFill/>
            <a:ln w="9525">
              <a:noFill/>
              <a:miter lim="800000"/>
              <a:headEnd/>
              <a:tailEnd/>
            </a:ln>
          </p:spPr>
        </p:pic>
      </p:grpSp>
      <p:pic>
        <p:nvPicPr>
          <p:cNvPr id="5" name="Picture 4" descr="_DSC5037NW.jpg"/>
          <p:cNvPicPr>
            <a:picLocks/>
          </p:cNvPicPr>
          <p:nvPr userDrawn="1"/>
        </p:nvPicPr>
        <p:blipFill>
          <a:blip r:embed="rId3" cstate="print"/>
          <a:srcRect/>
          <a:stretch>
            <a:fillRect/>
          </a:stretch>
        </p:blipFill>
        <p:spPr bwMode="auto">
          <a:xfrm>
            <a:off x="9" y="21"/>
            <a:ext cx="1408664" cy="4681728"/>
          </a:xfrm>
          <a:prstGeom prst="rect">
            <a:avLst/>
          </a:prstGeom>
          <a:noFill/>
          <a:ln w="9525">
            <a:noFill/>
            <a:miter lim="800000"/>
            <a:headEnd/>
            <a:tailEnd/>
          </a:ln>
        </p:spPr>
      </p:pic>
      <p:sp>
        <p:nvSpPr>
          <p:cNvPr id="7" name="Title 1"/>
          <p:cNvSpPr>
            <a:spLocks noGrp="1"/>
          </p:cNvSpPr>
          <p:nvPr>
            <p:ph type="title"/>
          </p:nvPr>
        </p:nvSpPr>
        <p:spPr>
          <a:xfrm>
            <a:off x="1752600" y="533400"/>
            <a:ext cx="6858000" cy="685800"/>
          </a:xfrm>
          <a:prstGeom prst="rect">
            <a:avLst/>
          </a:prstGeom>
        </p:spPr>
        <p:txBody>
          <a:bodyPr anchor="ctr" anchorCtr="0">
            <a:normAutofit/>
          </a:bodyPr>
          <a:lstStyle>
            <a:lvl1pPr>
              <a:defRPr sz="4000" baseline="0">
                <a:solidFill>
                  <a:schemeClr val="tx2">
                    <a:lumMod val="75000"/>
                  </a:schemeClr>
                </a:solidFill>
                <a:latin typeface="Georgia" pitchFamily="18" charset="0"/>
              </a:defRPr>
            </a:lvl1pPr>
          </a:lstStyle>
          <a:p>
            <a:r>
              <a:rPr lang="en-US" dirty="0"/>
              <a:t>Click to edit Master title style</a:t>
            </a:r>
          </a:p>
        </p:txBody>
      </p:sp>
      <p:sp>
        <p:nvSpPr>
          <p:cNvPr id="8" name="Content Placeholder 2"/>
          <p:cNvSpPr>
            <a:spLocks noGrp="1"/>
          </p:cNvSpPr>
          <p:nvPr>
            <p:ph idx="1"/>
          </p:nvPr>
        </p:nvSpPr>
        <p:spPr>
          <a:xfrm>
            <a:off x="1752600" y="1524000"/>
            <a:ext cx="6858000" cy="4953000"/>
          </a:xfrm>
          <a:prstGeom prst="rect">
            <a:avLst/>
          </a:prstGeo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4300" y="5867401"/>
            <a:ext cx="1181100" cy="625983"/>
          </a:xfrm>
          <a:prstGeom prst="rect">
            <a:avLst/>
          </a:prstGeom>
        </p:spPr>
      </p:pic>
    </p:spTree>
    <p:extLst>
      <p:ext uri="{BB962C8B-B14F-4D97-AF65-F5344CB8AC3E}">
        <p14:creationId xmlns:p14="http://schemas.microsoft.com/office/powerpoint/2010/main" val="27401509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4" name="Group 8"/>
          <p:cNvGrpSpPr>
            <a:grpSpLocks/>
          </p:cNvGrpSpPr>
          <p:nvPr userDrawn="1"/>
        </p:nvGrpSpPr>
        <p:grpSpPr bwMode="auto">
          <a:xfrm>
            <a:off x="0" y="0"/>
            <a:ext cx="1524000" cy="6858000"/>
            <a:chOff x="0" y="0"/>
            <a:chExt cx="1524000" cy="6858000"/>
          </a:xfrm>
        </p:grpSpPr>
        <p:sp>
          <p:nvSpPr>
            <p:cNvPr id="5" name="Rectangle 4"/>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7"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828800" y="274638"/>
            <a:ext cx="6858000" cy="1143000"/>
          </a:xfrm>
          <a:prstGeom prst="rect">
            <a:avLst/>
          </a:prstGeom>
        </p:spPr>
        <p:txBody>
          <a:bodyPr anchor="ctr" anchorCtr="0">
            <a:normAutofit/>
          </a:bodyPr>
          <a:lstStyle>
            <a:lvl1pPr>
              <a:defRPr sz="4000" baseline="0">
                <a:solidFill>
                  <a:schemeClr val="tx2">
                    <a:lumMod val="75000"/>
                  </a:schemeClr>
                </a:solidFill>
                <a:latin typeface="Georgia" pitchFamily="18" charset="0"/>
              </a:defRPr>
            </a:lvl1pPr>
          </a:lstStyle>
          <a:p>
            <a:r>
              <a:rPr lang="en-US"/>
              <a:t>Click to edit Master title style</a:t>
            </a:r>
            <a:endParaRPr lang="en-US" dirty="0"/>
          </a:p>
        </p:txBody>
      </p:sp>
      <p:sp>
        <p:nvSpPr>
          <p:cNvPr id="3" name="Content Placeholder 2"/>
          <p:cNvSpPr>
            <a:spLocks noGrp="1"/>
          </p:cNvSpPr>
          <p:nvPr>
            <p:ph idx="1"/>
          </p:nvPr>
        </p:nvSpPr>
        <p:spPr>
          <a:xfrm>
            <a:off x="1828800" y="1600200"/>
            <a:ext cx="6858000" cy="4525963"/>
          </a:xfrm>
          <a:prstGeom prst="rect">
            <a:avLst/>
          </a:prstGeo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1524000" cy="6858000"/>
            <a:chOff x="0" y="0"/>
            <a:chExt cx="1524000" cy="6858000"/>
          </a:xfrm>
        </p:grpSpPr>
        <p:sp>
          <p:nvSpPr>
            <p:cNvPr id="5" name="Rectangle 4"/>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7"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981199" y="4406900"/>
            <a:ext cx="6513513" cy="1362075"/>
          </a:xfrm>
          <a:prstGeom prst="rect">
            <a:avLst/>
          </a:prstGeom>
        </p:spPr>
        <p:txBody>
          <a:bodyPr anchor="t"/>
          <a:lstStyle>
            <a:lvl1pPr algn="l">
              <a:defRPr sz="4000" b="1" cap="all">
                <a:solidFill>
                  <a:schemeClr val="tx2">
                    <a:lumMod val="75000"/>
                  </a:schemeClr>
                </a:solidFill>
                <a:latin typeface="Georgia"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1981199" y="2906713"/>
            <a:ext cx="6513513" cy="1500187"/>
          </a:xfrm>
          <a:prstGeom prst="rect">
            <a:avLst/>
          </a:prstGeom>
        </p:spPr>
        <p:txBody>
          <a:bodyPr anchor="b"/>
          <a:lstStyle>
            <a:lvl1pPr marL="0" indent="0">
              <a:buNone/>
              <a:defRPr sz="2000">
                <a:solidFill>
                  <a:schemeClr val="tx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5" name="Group 7"/>
          <p:cNvGrpSpPr>
            <a:grpSpLocks/>
          </p:cNvGrpSpPr>
          <p:nvPr userDrawn="1"/>
        </p:nvGrpSpPr>
        <p:grpSpPr bwMode="auto">
          <a:xfrm>
            <a:off x="0" y="0"/>
            <a:ext cx="1524000" cy="6858000"/>
            <a:chOff x="0" y="0"/>
            <a:chExt cx="1524000" cy="6858000"/>
          </a:xfrm>
        </p:grpSpPr>
        <p:sp>
          <p:nvSpPr>
            <p:cNvPr id="6" name="Rectangle 5"/>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8"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828800" y="274638"/>
            <a:ext cx="6858000" cy="1143000"/>
          </a:xfrm>
          <a:prstGeom prst="rect">
            <a:avLst/>
          </a:prstGeom>
        </p:spPr>
        <p:txBody>
          <a:bodyPr anchor="ctr" anchorCtr="0">
            <a:normAutofit/>
          </a:bodyPr>
          <a:lstStyle>
            <a:lvl1pPr>
              <a:defRPr sz="4000">
                <a:solidFill>
                  <a:schemeClr val="tx2">
                    <a:lumMod val="75000"/>
                  </a:schemeClr>
                </a:solidFill>
                <a:latin typeface="Georgia" pitchFamily="18" charset="0"/>
              </a:defRPr>
            </a:lvl1pPr>
          </a:lstStyle>
          <a:p>
            <a:r>
              <a:rPr lang="en-US"/>
              <a:t>Click to edit Master title style</a:t>
            </a:r>
            <a:endParaRPr lang="en-US" dirty="0"/>
          </a:p>
        </p:txBody>
      </p:sp>
      <p:sp>
        <p:nvSpPr>
          <p:cNvPr id="3" name="Content Placeholder 2"/>
          <p:cNvSpPr>
            <a:spLocks noGrp="1"/>
          </p:cNvSpPr>
          <p:nvPr>
            <p:ph sz="half" idx="1"/>
          </p:nvPr>
        </p:nvSpPr>
        <p:spPr>
          <a:xfrm>
            <a:off x="1828800" y="1600200"/>
            <a:ext cx="3352800" cy="4525963"/>
          </a:xfrm>
          <a:prstGeom prst="rect">
            <a:avLst/>
          </a:prstGeo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4000" y="1600200"/>
            <a:ext cx="3352800" cy="4525963"/>
          </a:xfrm>
          <a:prstGeom prst="rect">
            <a:avLst/>
          </a:prstGeo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7" name="Group 9"/>
          <p:cNvGrpSpPr>
            <a:grpSpLocks/>
          </p:cNvGrpSpPr>
          <p:nvPr userDrawn="1"/>
        </p:nvGrpSpPr>
        <p:grpSpPr bwMode="auto">
          <a:xfrm>
            <a:off x="0" y="0"/>
            <a:ext cx="1524000" cy="6858000"/>
            <a:chOff x="0" y="0"/>
            <a:chExt cx="1524000" cy="6858000"/>
          </a:xfrm>
        </p:grpSpPr>
        <p:sp>
          <p:nvSpPr>
            <p:cNvPr id="8" name="Rectangle 7"/>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10"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828800" y="274638"/>
            <a:ext cx="6858000" cy="1143000"/>
          </a:xfrm>
          <a:prstGeom prst="rect">
            <a:avLst/>
          </a:prstGeom>
        </p:spPr>
        <p:txBody>
          <a:bodyPr anchor="ctr" anchorCtr="0">
            <a:normAutofit/>
          </a:bodyPr>
          <a:lstStyle>
            <a:lvl1pPr>
              <a:defRPr sz="4000">
                <a:solidFill>
                  <a:schemeClr val="tx2">
                    <a:lumMod val="75000"/>
                  </a:schemeClr>
                </a:solidFill>
                <a:latin typeface="Georgia"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1828800" y="1535113"/>
            <a:ext cx="3352800" cy="639762"/>
          </a:xfrm>
          <a:prstGeom prst="rect">
            <a:avLst/>
          </a:prstGeom>
        </p:spPr>
        <p:txBody>
          <a:bodyPr anchor="b">
            <a:noAutofit/>
          </a:bodyPr>
          <a:lstStyle>
            <a:lvl1pPr marL="0" indent="0">
              <a:buNone/>
              <a:defRPr sz="2400" b="1">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828800" y="2174875"/>
            <a:ext cx="3352800" cy="3951288"/>
          </a:xfrm>
          <a:prstGeom prst="rect">
            <a:avLst/>
          </a:prstGeo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34000" y="1535113"/>
            <a:ext cx="3352800" cy="639762"/>
          </a:xfrm>
          <a:prstGeom prst="rect">
            <a:avLst/>
          </a:prstGeom>
        </p:spPr>
        <p:txBody>
          <a:bodyPr anchor="b"/>
          <a:lstStyle>
            <a:lvl1pPr marL="0" indent="0">
              <a:buNone/>
              <a:defRPr sz="2400" b="1">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4000" y="2174875"/>
            <a:ext cx="3352800" cy="3951288"/>
          </a:xfrm>
          <a:prstGeom prst="rect">
            <a:avLst/>
          </a:prstGeo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3" name="Group 5"/>
          <p:cNvGrpSpPr>
            <a:grpSpLocks/>
          </p:cNvGrpSpPr>
          <p:nvPr userDrawn="1"/>
        </p:nvGrpSpPr>
        <p:grpSpPr bwMode="auto">
          <a:xfrm>
            <a:off x="0" y="0"/>
            <a:ext cx="1524000" cy="6858000"/>
            <a:chOff x="0" y="0"/>
            <a:chExt cx="1524000" cy="6858000"/>
          </a:xfrm>
        </p:grpSpPr>
        <p:sp>
          <p:nvSpPr>
            <p:cNvPr id="4" name="Rectangle 3"/>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6"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828800" y="274638"/>
            <a:ext cx="6858000" cy="1143000"/>
          </a:xfrm>
          <a:prstGeom prst="rect">
            <a:avLst/>
          </a:prstGeom>
        </p:spPr>
        <p:txBody>
          <a:bodyPr/>
          <a:lstStyle>
            <a:lvl1pPr>
              <a:defRPr sz="4000">
                <a:solidFill>
                  <a:schemeClr val="tx2">
                    <a:lumMod val="75000"/>
                  </a:schemeClr>
                </a:solidFill>
                <a:latin typeface="Georgia" pitchFamily="18" charset="0"/>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2" name="Group 4"/>
          <p:cNvGrpSpPr>
            <a:grpSpLocks/>
          </p:cNvGrpSpPr>
          <p:nvPr userDrawn="1"/>
        </p:nvGrpSpPr>
        <p:grpSpPr bwMode="auto">
          <a:xfrm>
            <a:off x="0" y="0"/>
            <a:ext cx="1524000" cy="6858000"/>
            <a:chOff x="0" y="0"/>
            <a:chExt cx="1524000" cy="6858000"/>
          </a:xfrm>
        </p:grpSpPr>
        <p:sp>
          <p:nvSpPr>
            <p:cNvPr id="3" name="Rectangle 2"/>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5"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5" name="Group 1"/>
          <p:cNvGrpSpPr>
            <a:grpSpLocks/>
          </p:cNvGrpSpPr>
          <p:nvPr userDrawn="1"/>
        </p:nvGrpSpPr>
        <p:grpSpPr bwMode="auto">
          <a:xfrm>
            <a:off x="0" y="0"/>
            <a:ext cx="1524000" cy="6858000"/>
            <a:chOff x="0" y="0"/>
            <a:chExt cx="1524000" cy="6858000"/>
          </a:xfrm>
        </p:grpSpPr>
        <p:sp>
          <p:nvSpPr>
            <p:cNvPr id="6" name="Rectangle 5"/>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8"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868487" y="273050"/>
            <a:ext cx="3008313" cy="1162050"/>
          </a:xfrm>
          <a:prstGeom prst="rect">
            <a:avLst/>
          </a:prstGeom>
        </p:spPr>
        <p:txBody>
          <a:bodyPr anchor="b"/>
          <a:lstStyle>
            <a:lvl1pPr algn="l">
              <a:defRPr sz="2000" b="1">
                <a:solidFill>
                  <a:schemeClr val="tx2">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5029200" y="273050"/>
            <a:ext cx="3657600" cy="5853113"/>
          </a:xfrm>
          <a:prstGeom prst="rect">
            <a:avLst/>
          </a:prstGeom>
        </p:spPr>
        <p:txBody>
          <a:bodyPr/>
          <a:lstStyle>
            <a:lvl1pPr>
              <a:defRPr sz="3200">
                <a:solidFill>
                  <a:schemeClr val="tx2">
                    <a:lumMod val="75000"/>
                  </a:schemeClr>
                </a:solidFill>
              </a:defRPr>
            </a:lvl1pPr>
            <a:lvl2pPr>
              <a:defRPr sz="2800">
                <a:solidFill>
                  <a:schemeClr val="tx2">
                    <a:lumMod val="75000"/>
                  </a:schemeClr>
                </a:solidFill>
              </a:defRPr>
            </a:lvl2pPr>
            <a:lvl3pPr>
              <a:defRPr sz="2400">
                <a:solidFill>
                  <a:schemeClr val="tx2">
                    <a:lumMod val="75000"/>
                  </a:schemeClr>
                </a:solidFill>
              </a:defRPr>
            </a:lvl3pPr>
            <a:lvl4pPr>
              <a:defRPr sz="2000">
                <a:solidFill>
                  <a:schemeClr val="tx2">
                    <a:lumMod val="75000"/>
                  </a:schemeClr>
                </a:solidFill>
              </a:defRPr>
            </a:lvl4pPr>
            <a:lvl5pPr>
              <a:defRPr sz="2000">
                <a:solidFill>
                  <a:schemeClr val="tx2">
                    <a:lumMod val="75000"/>
                  </a:schemeClr>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68487" y="1435100"/>
            <a:ext cx="3008313" cy="4691063"/>
          </a:xfrm>
          <a:prstGeom prst="rect">
            <a:avLst/>
          </a:prstGeom>
        </p:spPr>
        <p:txBody>
          <a:bodyPr/>
          <a:lstStyle>
            <a:lvl1pPr marL="0" indent="0">
              <a:buNone/>
              <a:defRPr sz="1400">
                <a:solidFill>
                  <a:schemeClr val="tx2">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5" name="Group 1"/>
          <p:cNvGrpSpPr>
            <a:grpSpLocks/>
          </p:cNvGrpSpPr>
          <p:nvPr userDrawn="1"/>
        </p:nvGrpSpPr>
        <p:grpSpPr bwMode="auto">
          <a:xfrm>
            <a:off x="0" y="0"/>
            <a:ext cx="1524000" cy="6858000"/>
            <a:chOff x="0" y="0"/>
            <a:chExt cx="1524000" cy="6858000"/>
          </a:xfrm>
        </p:grpSpPr>
        <p:sp>
          <p:nvSpPr>
            <p:cNvPr id="6" name="Rectangle 5"/>
            <p:cNvSpPr/>
            <p:nvPr userDrawn="1"/>
          </p:nvSpPr>
          <p:spPr>
            <a:xfrm>
              <a:off x="0" y="0"/>
              <a:ext cx="152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3" descr="white transparent.png"/>
            <p:cNvPicPr>
              <a:picLocks noChangeAspect="1"/>
            </p:cNvPicPr>
            <p:nvPr userDrawn="1"/>
          </p:nvPicPr>
          <p:blipFill>
            <a:blip r:embed="rId2" cstate="print"/>
            <a:srcRect/>
            <a:stretch>
              <a:fillRect/>
            </a:stretch>
          </p:blipFill>
          <p:spPr bwMode="auto">
            <a:xfrm>
              <a:off x="106675" y="5832554"/>
              <a:ext cx="1341125" cy="873046"/>
            </a:xfrm>
            <a:prstGeom prst="rect">
              <a:avLst/>
            </a:prstGeom>
            <a:noFill/>
            <a:ln w="9525">
              <a:noFill/>
              <a:miter lim="800000"/>
              <a:headEnd/>
              <a:tailEnd/>
            </a:ln>
          </p:spPr>
        </p:pic>
      </p:grpSp>
      <p:pic>
        <p:nvPicPr>
          <p:cNvPr id="8" name="Picture 4" descr="_DSC5037NW.jpg"/>
          <p:cNvPicPr>
            <a:picLocks noChangeAspect="1"/>
          </p:cNvPicPr>
          <p:nvPr userDrawn="1"/>
        </p:nvPicPr>
        <p:blipFill>
          <a:blip r:embed="rId3" cstate="print"/>
          <a:srcRect/>
          <a:stretch>
            <a:fillRect/>
          </a:stretch>
        </p:blipFill>
        <p:spPr bwMode="auto">
          <a:xfrm>
            <a:off x="0" y="0"/>
            <a:ext cx="1524000" cy="5715000"/>
          </a:xfrm>
          <a:prstGeom prst="rect">
            <a:avLst/>
          </a:prstGeom>
          <a:noFill/>
          <a:ln w="9525">
            <a:noFill/>
            <a:miter lim="800000"/>
            <a:headEnd/>
            <a:tailEnd/>
          </a:ln>
        </p:spPr>
      </p:pic>
      <p:sp>
        <p:nvSpPr>
          <p:cNvPr id="2" name="Title 1"/>
          <p:cNvSpPr>
            <a:spLocks noGrp="1"/>
          </p:cNvSpPr>
          <p:nvPr>
            <p:ph type="title"/>
          </p:nvPr>
        </p:nvSpPr>
        <p:spPr>
          <a:xfrm>
            <a:off x="1792288" y="4800600"/>
            <a:ext cx="6894512" cy="566738"/>
          </a:xfrm>
          <a:prstGeom prst="rect">
            <a:avLst/>
          </a:prstGeom>
        </p:spPr>
        <p:txBody>
          <a:bodyPr anchor="b"/>
          <a:lstStyle>
            <a:lvl1pPr algn="l">
              <a:defRPr sz="2000" b="1">
                <a:solidFill>
                  <a:schemeClr val="tx2">
                    <a:lumMod val="75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68945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6894512" cy="804862"/>
          </a:xfrm>
          <a:prstGeom prst="rect">
            <a:avLst/>
          </a:prstGeom>
        </p:spPr>
        <p:txBody>
          <a:bodyPr/>
          <a:lstStyle>
            <a:lvl1pPr marL="0" indent="0">
              <a:buNone/>
              <a:defRPr sz="1400">
                <a:solidFill>
                  <a:schemeClr val="tx2">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alphaModFix amt="45000"/>
            <a:lum/>
          </a:blip>
          <a:srcRect/>
          <a:stretch>
            <a:fillRect l="-12000" r="-12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Georgia" pitchFamily="18" charset="0"/>
        </a:defRPr>
      </a:lvl2pPr>
      <a:lvl3pPr algn="ctr" rtl="0" eaLnBrk="1" fontAlgn="base" hangingPunct="1">
        <a:spcBef>
          <a:spcPct val="0"/>
        </a:spcBef>
        <a:spcAft>
          <a:spcPct val="0"/>
        </a:spcAft>
        <a:defRPr sz="4400">
          <a:solidFill>
            <a:schemeClr val="tx1"/>
          </a:solidFill>
          <a:latin typeface="Georgia" pitchFamily="18" charset="0"/>
        </a:defRPr>
      </a:lvl3pPr>
      <a:lvl4pPr algn="ctr" rtl="0" eaLnBrk="1" fontAlgn="base" hangingPunct="1">
        <a:spcBef>
          <a:spcPct val="0"/>
        </a:spcBef>
        <a:spcAft>
          <a:spcPct val="0"/>
        </a:spcAft>
        <a:defRPr sz="4400">
          <a:solidFill>
            <a:schemeClr val="tx1"/>
          </a:solidFill>
          <a:latin typeface="Georgia" pitchFamily="18" charset="0"/>
        </a:defRPr>
      </a:lvl4pPr>
      <a:lvl5pPr algn="ctr" rtl="0" eaLnBrk="1" fontAlgn="base" hangingPunct="1">
        <a:spcBef>
          <a:spcPct val="0"/>
        </a:spcBef>
        <a:spcAft>
          <a:spcPct val="0"/>
        </a:spcAft>
        <a:defRPr sz="4400">
          <a:solidFill>
            <a:schemeClr val="tx1"/>
          </a:solidFill>
          <a:latin typeface="Georgia"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comdev@destatehousing.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destatehousing.com/Landlords/dv_cdbg.php"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alice@destatehousing.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mailto:Dawn@destatehousing.com" TargetMode="External"/><Relationship Id="rId5" Type="http://schemas.openxmlformats.org/officeDocument/2006/relationships/hyperlink" Target="mailto:Cindy@destatehousing.com" TargetMode="External"/><Relationship Id="rId4" Type="http://schemas.openxmlformats.org/officeDocument/2006/relationships/hyperlink" Target="mailto:andy@destatehousing.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destatehousing.com/OtherPrograms/dv_esgp.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omdev@destatehousing.com" TargetMode="External"/><Relationship Id="rId2" Type="http://schemas.openxmlformats.org/officeDocument/2006/relationships/hyperlink" Target="http://www.destatehousing.com/OtherPrograms/dv_esgp.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1CD204-FF44-4B97-B362-5B496822DADB}"/>
              </a:ext>
            </a:extLst>
          </p:cNvPr>
          <p:cNvSpPr>
            <a:spLocks noGrp="1"/>
          </p:cNvSpPr>
          <p:nvPr>
            <p:ph type="ctrTitle"/>
          </p:nvPr>
        </p:nvSpPr>
        <p:spPr>
          <a:xfrm>
            <a:off x="685800" y="2130425"/>
            <a:ext cx="7772400" cy="3203575"/>
          </a:xfrm>
        </p:spPr>
        <p:txBody>
          <a:bodyPr/>
          <a:lstStyle/>
          <a:p>
            <a:r>
              <a:rPr lang="en-US" sz="2800" dirty="0">
                <a:solidFill>
                  <a:schemeClr val="tx1"/>
                </a:solidFill>
              </a:rPr>
              <a:t>PUBLIC FORUM</a:t>
            </a:r>
            <a:br>
              <a:rPr lang="en-US" sz="2800" dirty="0">
                <a:solidFill>
                  <a:schemeClr val="tx1"/>
                </a:solidFill>
              </a:rPr>
            </a:br>
            <a:r>
              <a:rPr lang="en-US" sz="2800" dirty="0">
                <a:solidFill>
                  <a:schemeClr val="tx1"/>
                </a:solidFill>
              </a:rPr>
              <a:t>EMERGENCY SOLUTIONS GRANT (ESG) AND</a:t>
            </a:r>
            <a:br>
              <a:rPr lang="en-US" sz="2800" dirty="0">
                <a:solidFill>
                  <a:schemeClr val="tx1"/>
                </a:solidFill>
              </a:rPr>
            </a:br>
            <a:r>
              <a:rPr lang="en-US" sz="2800" dirty="0">
                <a:solidFill>
                  <a:schemeClr val="tx1"/>
                </a:solidFill>
              </a:rPr>
              <a:t>COMMUNITY DEVELOPMENT BLOCK GRANT (CDBG)</a:t>
            </a:r>
            <a:br>
              <a:rPr lang="en-US" sz="2800" dirty="0">
                <a:solidFill>
                  <a:schemeClr val="tx1"/>
                </a:solidFill>
              </a:rPr>
            </a:br>
            <a:r>
              <a:rPr lang="en-US" sz="2800" dirty="0">
                <a:solidFill>
                  <a:schemeClr val="tx1"/>
                </a:solidFill>
              </a:rPr>
              <a:t>CARES ACT (CV)</a:t>
            </a:r>
            <a:br>
              <a:rPr lang="en-US" sz="2800" dirty="0">
                <a:solidFill>
                  <a:schemeClr val="tx1"/>
                </a:solidFill>
              </a:rPr>
            </a:br>
            <a:r>
              <a:rPr lang="en-US" sz="2800" dirty="0">
                <a:solidFill>
                  <a:schemeClr val="tx1"/>
                </a:solidFill>
              </a:rPr>
              <a:t>APPLICATION PROCESS</a:t>
            </a:r>
          </a:p>
        </p:txBody>
      </p:sp>
      <p:sp>
        <p:nvSpPr>
          <p:cNvPr id="7" name="Subtitle 6">
            <a:extLst>
              <a:ext uri="{FF2B5EF4-FFF2-40B4-BE49-F238E27FC236}">
                <a16:creationId xmlns:a16="http://schemas.microsoft.com/office/drawing/2014/main" id="{BF059208-A7EE-478B-9765-F1E34C80E9D8}"/>
              </a:ext>
            </a:extLst>
          </p:cNvPr>
          <p:cNvSpPr>
            <a:spLocks noGrp="1"/>
          </p:cNvSpPr>
          <p:nvPr>
            <p:ph type="subTitle" idx="1"/>
          </p:nvPr>
        </p:nvSpPr>
        <p:spPr>
          <a:xfrm>
            <a:off x="3733800" y="5410200"/>
            <a:ext cx="4038600" cy="228600"/>
          </a:xfrm>
        </p:spPr>
        <p:txBody>
          <a:bodyPr/>
          <a:lstStyle/>
          <a:p>
            <a:r>
              <a:rPr lang="en-US" dirty="0"/>
              <a:t>October 27, 2020</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3A7B6-C984-46AE-8EC3-9376D73D0046}"/>
              </a:ext>
            </a:extLst>
          </p:cNvPr>
          <p:cNvSpPr>
            <a:spLocks noGrp="1"/>
          </p:cNvSpPr>
          <p:nvPr>
            <p:ph type="title"/>
          </p:nvPr>
        </p:nvSpPr>
        <p:spPr/>
        <p:txBody>
          <a:bodyPr/>
          <a:lstStyle/>
          <a:p>
            <a:r>
              <a:rPr lang="en-US" dirty="0"/>
              <a:t>ESG CV2 Application </a:t>
            </a:r>
          </a:p>
        </p:txBody>
      </p:sp>
      <p:sp>
        <p:nvSpPr>
          <p:cNvPr id="3" name="Content Placeholder 2">
            <a:extLst>
              <a:ext uri="{FF2B5EF4-FFF2-40B4-BE49-F238E27FC236}">
                <a16:creationId xmlns:a16="http://schemas.microsoft.com/office/drawing/2014/main" id="{EB1F85FE-33D0-40C0-8CB3-623F93FB172F}"/>
              </a:ext>
            </a:extLst>
          </p:cNvPr>
          <p:cNvSpPr>
            <a:spLocks noGrp="1"/>
          </p:cNvSpPr>
          <p:nvPr>
            <p:ph idx="1"/>
          </p:nvPr>
        </p:nvSpPr>
        <p:spPr/>
        <p:txBody>
          <a:bodyPr/>
          <a:lstStyle/>
          <a:p>
            <a:r>
              <a:rPr lang="en-US" sz="2800" dirty="0"/>
              <a:t>DSHA will award ESG-CV funds through a competitive process. </a:t>
            </a:r>
          </a:p>
          <a:p>
            <a:r>
              <a:rPr lang="en-US" sz="2800" dirty="0"/>
              <a:t>Applications are evaluated using a three-step process: threshold review, activity evaluation, and funding recommendations. </a:t>
            </a:r>
          </a:p>
          <a:p>
            <a:r>
              <a:rPr lang="en-US" sz="2800" dirty="0"/>
              <a:t>Funding sources and uses must be included in the application.</a:t>
            </a:r>
          </a:p>
          <a:p>
            <a:r>
              <a:rPr lang="en-US" sz="2800" dirty="0"/>
              <a:t>DSHA reserves the right to reduce requested amounts or to not fund specific Activities identified in an application</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86144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12270-6CF2-4F3D-A349-A191203EE814}"/>
              </a:ext>
            </a:extLst>
          </p:cNvPr>
          <p:cNvSpPr>
            <a:spLocks noGrp="1"/>
          </p:cNvSpPr>
          <p:nvPr>
            <p:ph type="title"/>
          </p:nvPr>
        </p:nvSpPr>
        <p:spPr/>
        <p:txBody>
          <a:bodyPr/>
          <a:lstStyle/>
          <a:p>
            <a:r>
              <a:rPr lang="en-US" dirty="0"/>
              <a:t>ESG CV2 Application</a:t>
            </a:r>
          </a:p>
        </p:txBody>
      </p:sp>
      <p:sp>
        <p:nvSpPr>
          <p:cNvPr id="3" name="Content Placeholder 2">
            <a:extLst>
              <a:ext uri="{FF2B5EF4-FFF2-40B4-BE49-F238E27FC236}">
                <a16:creationId xmlns:a16="http://schemas.microsoft.com/office/drawing/2014/main" id="{0D6EB39C-BC43-4FE1-A38E-9B65B15DCEA2}"/>
              </a:ext>
            </a:extLst>
          </p:cNvPr>
          <p:cNvSpPr>
            <a:spLocks noGrp="1"/>
          </p:cNvSpPr>
          <p:nvPr>
            <p:ph idx="1"/>
          </p:nvPr>
        </p:nvSpPr>
        <p:spPr/>
        <p:txBody>
          <a:bodyPr/>
          <a:lstStyle/>
          <a:p>
            <a:r>
              <a:rPr lang="en-US" dirty="0"/>
              <a:t>Applications will not pass threshold and be rejected if: </a:t>
            </a:r>
          </a:p>
          <a:p>
            <a:pPr marL="0" indent="0">
              <a:buNone/>
            </a:pPr>
            <a:r>
              <a:rPr lang="en-US" dirty="0"/>
              <a:t>1) the application is not complete; </a:t>
            </a:r>
          </a:p>
          <a:p>
            <a:pPr marL="0" indent="0">
              <a:buNone/>
            </a:pPr>
            <a:r>
              <a:rPr lang="en-US" dirty="0"/>
              <a:t>2) the application is not received by the established due date; or </a:t>
            </a:r>
          </a:p>
          <a:p>
            <a:pPr marL="0" indent="0">
              <a:buNone/>
            </a:pPr>
            <a:r>
              <a:rPr lang="en-US" dirty="0"/>
              <a:t>3) the proposed project and/or activities do not meet the eligibility requirements. </a:t>
            </a:r>
          </a:p>
          <a:p>
            <a:endParaRPr lang="en-US" dirty="0"/>
          </a:p>
        </p:txBody>
      </p:sp>
    </p:spTree>
    <p:extLst>
      <p:ext uri="{BB962C8B-B14F-4D97-AF65-F5344CB8AC3E}">
        <p14:creationId xmlns:p14="http://schemas.microsoft.com/office/powerpoint/2010/main" val="2748759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30EEC-8C82-46D3-9EA2-815C78D8CFCA}"/>
              </a:ext>
            </a:extLst>
          </p:cNvPr>
          <p:cNvSpPr>
            <a:spLocks noGrp="1"/>
          </p:cNvSpPr>
          <p:nvPr>
            <p:ph type="title"/>
          </p:nvPr>
        </p:nvSpPr>
        <p:spPr/>
        <p:txBody>
          <a:bodyPr/>
          <a:lstStyle/>
          <a:p>
            <a:r>
              <a:rPr lang="en-US" dirty="0"/>
              <a:t>ESG CV2 Application</a:t>
            </a:r>
          </a:p>
        </p:txBody>
      </p:sp>
      <p:sp>
        <p:nvSpPr>
          <p:cNvPr id="3" name="Content Placeholder 2">
            <a:extLst>
              <a:ext uri="{FF2B5EF4-FFF2-40B4-BE49-F238E27FC236}">
                <a16:creationId xmlns:a16="http://schemas.microsoft.com/office/drawing/2014/main" id="{F61E0DCE-4F95-475B-A931-6AFAC0E2B7AB}"/>
              </a:ext>
            </a:extLst>
          </p:cNvPr>
          <p:cNvSpPr>
            <a:spLocks noGrp="1"/>
          </p:cNvSpPr>
          <p:nvPr>
            <p:ph idx="1"/>
          </p:nvPr>
        </p:nvSpPr>
        <p:spPr>
          <a:xfrm>
            <a:off x="1828800" y="1600200"/>
            <a:ext cx="6858000" cy="4648200"/>
          </a:xfrm>
        </p:spPr>
        <p:txBody>
          <a:bodyPr/>
          <a:lstStyle/>
          <a:p>
            <a:r>
              <a:rPr lang="en-US" dirty="0"/>
              <a:t>Applications and Activities will be evaluated based on their impact and ability to prevent, prepare for and respond to the coronavirus.</a:t>
            </a:r>
          </a:p>
          <a:p>
            <a:r>
              <a:rPr lang="en-US" dirty="0"/>
              <a:t>Applicants must clearly describe needs, solutions, and proposed benefits and accomplishments. </a:t>
            </a:r>
          </a:p>
          <a:p>
            <a:r>
              <a:rPr lang="en-US" dirty="0"/>
              <a:t>Staffing plans and budgets for the Activity must also be included</a:t>
            </a:r>
          </a:p>
        </p:txBody>
      </p:sp>
    </p:spTree>
    <p:extLst>
      <p:ext uri="{BB962C8B-B14F-4D97-AF65-F5344CB8AC3E}">
        <p14:creationId xmlns:p14="http://schemas.microsoft.com/office/powerpoint/2010/main" val="2715759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6263-0352-4EFC-9D9E-9FDCD1C11523}"/>
              </a:ext>
            </a:extLst>
          </p:cNvPr>
          <p:cNvSpPr>
            <a:spLocks noGrp="1"/>
          </p:cNvSpPr>
          <p:nvPr>
            <p:ph type="title"/>
          </p:nvPr>
        </p:nvSpPr>
        <p:spPr/>
        <p:txBody>
          <a:bodyPr/>
          <a:lstStyle/>
          <a:p>
            <a:r>
              <a:rPr lang="en-US" dirty="0"/>
              <a:t>Duplication of Benefits</a:t>
            </a:r>
          </a:p>
        </p:txBody>
      </p:sp>
      <p:sp>
        <p:nvSpPr>
          <p:cNvPr id="3" name="Content Placeholder 2">
            <a:extLst>
              <a:ext uri="{FF2B5EF4-FFF2-40B4-BE49-F238E27FC236}">
                <a16:creationId xmlns:a16="http://schemas.microsoft.com/office/drawing/2014/main" id="{BB69ACC4-62D4-4401-86A3-DA0DDE515557}"/>
              </a:ext>
            </a:extLst>
          </p:cNvPr>
          <p:cNvSpPr>
            <a:spLocks noGrp="1"/>
          </p:cNvSpPr>
          <p:nvPr>
            <p:ph idx="1"/>
          </p:nvPr>
        </p:nvSpPr>
        <p:spPr>
          <a:xfrm>
            <a:off x="1828800" y="1600200"/>
            <a:ext cx="6858000" cy="5334000"/>
          </a:xfrm>
        </p:spPr>
        <p:txBody>
          <a:bodyPr/>
          <a:lstStyle/>
          <a:p>
            <a:r>
              <a:rPr lang="en-US" sz="2800" dirty="0"/>
              <a:t>A duplication of benefits occurs when a person, household, business, government, or other entity receives financial assistance from multiple sources for the same purpose, and the total assistance received for that purpose is more than the total need for assistance. </a:t>
            </a:r>
          </a:p>
          <a:p>
            <a:r>
              <a:rPr lang="en-US" sz="2800" dirty="0"/>
              <a:t>DSHA Grantees may not use CV funds for costs already fully covered by other programs</a:t>
            </a:r>
            <a:r>
              <a:rPr lang="en-US" dirty="0"/>
              <a:t>.</a:t>
            </a:r>
          </a:p>
          <a:p>
            <a:endParaRPr lang="en-US" dirty="0"/>
          </a:p>
        </p:txBody>
      </p:sp>
    </p:spTree>
    <p:extLst>
      <p:ext uri="{BB962C8B-B14F-4D97-AF65-F5344CB8AC3E}">
        <p14:creationId xmlns:p14="http://schemas.microsoft.com/office/powerpoint/2010/main" val="1574641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AF73F-EE57-4670-A58D-B3C8BCE068AF}"/>
              </a:ext>
            </a:extLst>
          </p:cNvPr>
          <p:cNvSpPr>
            <a:spLocks noGrp="1"/>
          </p:cNvSpPr>
          <p:nvPr>
            <p:ph type="title"/>
          </p:nvPr>
        </p:nvSpPr>
        <p:spPr/>
        <p:txBody>
          <a:bodyPr/>
          <a:lstStyle/>
          <a:p>
            <a:r>
              <a:rPr lang="en-US" dirty="0"/>
              <a:t>DOB and Recapture</a:t>
            </a:r>
          </a:p>
        </p:txBody>
      </p:sp>
      <p:sp>
        <p:nvSpPr>
          <p:cNvPr id="3" name="Content Placeholder 2">
            <a:extLst>
              <a:ext uri="{FF2B5EF4-FFF2-40B4-BE49-F238E27FC236}">
                <a16:creationId xmlns:a16="http://schemas.microsoft.com/office/drawing/2014/main" id="{E5463ADC-E97F-4869-B192-DCB6BF9E721D}"/>
              </a:ext>
            </a:extLst>
          </p:cNvPr>
          <p:cNvSpPr>
            <a:spLocks noGrp="1"/>
          </p:cNvSpPr>
          <p:nvPr>
            <p:ph idx="1"/>
          </p:nvPr>
        </p:nvSpPr>
        <p:spPr>
          <a:xfrm>
            <a:off x="1828800" y="1295400"/>
            <a:ext cx="6858000" cy="5562600"/>
          </a:xfrm>
        </p:spPr>
        <p:txBody>
          <a:bodyPr/>
          <a:lstStyle/>
          <a:p>
            <a:r>
              <a:rPr lang="en-US" dirty="0"/>
              <a:t>DOB also requires:</a:t>
            </a:r>
          </a:p>
          <a:p>
            <a:r>
              <a:rPr lang="en-US" sz="2800" dirty="0"/>
              <a:t>(1) If any person or entity receiving CDBG-CV assistance (including subrecipients and direct beneficiaries) must agree to repay assistance that is determined to be duplicative; and </a:t>
            </a:r>
          </a:p>
          <a:p>
            <a:r>
              <a:rPr lang="en-US" sz="2800" dirty="0"/>
              <a:t>(2) subrecipients and direct beneficiaries need to assess whether the use of CDBG-CV funds will duplicate financial assistance that is already received by acting reasonably to evaluate need and the resources available to meet that need.</a:t>
            </a:r>
          </a:p>
          <a:p>
            <a:endParaRPr lang="en-US" dirty="0"/>
          </a:p>
        </p:txBody>
      </p:sp>
    </p:spTree>
    <p:extLst>
      <p:ext uri="{BB962C8B-B14F-4D97-AF65-F5344CB8AC3E}">
        <p14:creationId xmlns:p14="http://schemas.microsoft.com/office/powerpoint/2010/main" val="4042026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736A-5ADE-4B9A-A2FA-71F147AE25DC}"/>
              </a:ext>
            </a:extLst>
          </p:cNvPr>
          <p:cNvSpPr>
            <a:spLocks noGrp="1"/>
          </p:cNvSpPr>
          <p:nvPr>
            <p:ph type="title"/>
          </p:nvPr>
        </p:nvSpPr>
        <p:spPr/>
        <p:txBody>
          <a:bodyPr>
            <a:normAutofit fontScale="90000"/>
          </a:bodyPr>
          <a:lstStyle/>
          <a:p>
            <a:r>
              <a:rPr lang="en-US" dirty="0"/>
              <a:t>Duplication of Benefits (DOB)</a:t>
            </a:r>
          </a:p>
        </p:txBody>
      </p:sp>
      <p:sp>
        <p:nvSpPr>
          <p:cNvPr id="3" name="Content Placeholder 2">
            <a:extLst>
              <a:ext uri="{FF2B5EF4-FFF2-40B4-BE49-F238E27FC236}">
                <a16:creationId xmlns:a16="http://schemas.microsoft.com/office/drawing/2014/main" id="{94873401-9D1D-4FC1-B0CA-C4EE0C161ED4}"/>
              </a:ext>
            </a:extLst>
          </p:cNvPr>
          <p:cNvSpPr>
            <a:spLocks noGrp="1"/>
          </p:cNvSpPr>
          <p:nvPr>
            <p:ph idx="1"/>
          </p:nvPr>
        </p:nvSpPr>
        <p:spPr/>
        <p:txBody>
          <a:bodyPr/>
          <a:lstStyle/>
          <a:p>
            <a:r>
              <a:rPr lang="en-US" dirty="0"/>
              <a:t>DSHA Grantees can prevent duplication of benefits by having an awareness of other assistance that its community may receive for COVID-19 prevention, preparation and response and designing its CV program and activities to target unmet needs.  </a:t>
            </a:r>
          </a:p>
          <a:p>
            <a:endParaRPr lang="en-US" dirty="0"/>
          </a:p>
        </p:txBody>
      </p:sp>
    </p:spTree>
    <p:extLst>
      <p:ext uri="{BB962C8B-B14F-4D97-AF65-F5344CB8AC3E}">
        <p14:creationId xmlns:p14="http://schemas.microsoft.com/office/powerpoint/2010/main" val="1853773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AF206-9AF1-47EF-9A3D-769F7A217735}"/>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C8A75673-1239-4796-9CF5-C99313981A43}"/>
              </a:ext>
            </a:extLst>
          </p:cNvPr>
          <p:cNvSpPr>
            <a:spLocks noGrp="1"/>
          </p:cNvSpPr>
          <p:nvPr>
            <p:ph idx="1"/>
          </p:nvPr>
        </p:nvSpPr>
        <p:spPr/>
        <p:txBody>
          <a:bodyPr/>
          <a:lstStyle/>
          <a:p>
            <a:r>
              <a:rPr lang="en-US" sz="2400" dirty="0"/>
              <a:t>Under the CARES Act, Congress provided supplemental funding to the CDBG-CV program for activities to prevent, prepare for and respond to the coronavirus (COVID 19).  </a:t>
            </a:r>
          </a:p>
          <a:p>
            <a:r>
              <a:rPr lang="en-US" sz="2400" dirty="0"/>
              <a:t>To ensure that CDBG-CV funds are used to towards COVID 19, DSHA has chosen to limit the uses of these funds to certain activities.  The eligible activities can be implemented immediately.  All activities must be able to demonstrate that they are addressing COVID 19 needs.</a:t>
            </a:r>
          </a:p>
          <a:p>
            <a:endParaRPr lang="en-US" dirty="0"/>
          </a:p>
        </p:txBody>
      </p:sp>
    </p:spTree>
    <p:extLst>
      <p:ext uri="{BB962C8B-B14F-4D97-AF65-F5344CB8AC3E}">
        <p14:creationId xmlns:p14="http://schemas.microsoft.com/office/powerpoint/2010/main" val="1865110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A19F-F472-45A6-8F59-CF43459CF4E0}"/>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C41D43BA-1B63-4408-ADDB-72555CB632AA}"/>
              </a:ext>
            </a:extLst>
          </p:cNvPr>
          <p:cNvSpPr>
            <a:spLocks noGrp="1"/>
          </p:cNvSpPr>
          <p:nvPr>
            <p:ph idx="1"/>
          </p:nvPr>
        </p:nvSpPr>
        <p:spPr/>
        <p:txBody>
          <a:bodyPr/>
          <a:lstStyle/>
          <a:p>
            <a:r>
              <a:rPr lang="en-US" dirty="0"/>
              <a:t>Public Service activities have been added as eligible activities under the FY2019, FY2020, and FY2020 CDBG-CV programs for COVID-19 related activities, </a:t>
            </a:r>
          </a:p>
          <a:p>
            <a:r>
              <a:rPr lang="en-US" dirty="0"/>
              <a:t>15% cap for Public Service Activities has been waived by HUD and DSHA for these programs.</a:t>
            </a:r>
          </a:p>
        </p:txBody>
      </p:sp>
    </p:spTree>
    <p:extLst>
      <p:ext uri="{BB962C8B-B14F-4D97-AF65-F5344CB8AC3E}">
        <p14:creationId xmlns:p14="http://schemas.microsoft.com/office/powerpoint/2010/main" val="919049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B0780-1C50-4D3B-839B-242E71B9D00C}"/>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53E9BC64-938E-422B-A41E-586B3732806C}"/>
              </a:ext>
            </a:extLst>
          </p:cNvPr>
          <p:cNvSpPr>
            <a:spLocks noGrp="1"/>
          </p:cNvSpPr>
          <p:nvPr>
            <p:ph idx="1"/>
          </p:nvPr>
        </p:nvSpPr>
        <p:spPr/>
        <p:txBody>
          <a:bodyPr/>
          <a:lstStyle/>
          <a:p>
            <a:r>
              <a:rPr lang="en-US" sz="2400" dirty="0"/>
              <a:t>CDBG funded activities must meet at least one of the following </a:t>
            </a:r>
            <a:r>
              <a:rPr lang="en-US" sz="2400" b="1" dirty="0"/>
              <a:t>national objectives </a:t>
            </a:r>
            <a:r>
              <a:rPr lang="en-US" sz="2400" dirty="0"/>
              <a:t>as required by Title I of the Housing and Community Development Act of 1974, as amended: </a:t>
            </a:r>
          </a:p>
          <a:p>
            <a:r>
              <a:rPr lang="en-US" sz="2400" dirty="0"/>
              <a:t>to benefit low- and moderate-income persons; </a:t>
            </a:r>
          </a:p>
          <a:p>
            <a:r>
              <a:rPr lang="en-US" sz="2400" dirty="0"/>
              <a:t>to prevent or eliminate conditions of slum and blight; </a:t>
            </a:r>
          </a:p>
          <a:p>
            <a:r>
              <a:rPr lang="en-US" sz="2400" dirty="0"/>
              <a:t>or to meet an urgent need.</a:t>
            </a:r>
          </a:p>
          <a:p>
            <a:r>
              <a:rPr lang="en-US" sz="2000" i="1" dirty="0"/>
              <a:t>To ensure that the grant activities are used to prevent, prepare for and respond to the coronavirus crisis, DSHA has chosen to limit the uses of these funds to meet only the first two of the national objectives.</a:t>
            </a:r>
          </a:p>
        </p:txBody>
      </p:sp>
    </p:spTree>
    <p:extLst>
      <p:ext uri="{BB962C8B-B14F-4D97-AF65-F5344CB8AC3E}">
        <p14:creationId xmlns:p14="http://schemas.microsoft.com/office/powerpoint/2010/main" val="2389981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4626C-9B7D-43D8-B987-46D5AA6EEFC7}"/>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2B6883E0-8F22-482B-AC7C-1A7F161A7AE9}"/>
              </a:ext>
            </a:extLst>
          </p:cNvPr>
          <p:cNvSpPr>
            <a:spLocks noGrp="1"/>
          </p:cNvSpPr>
          <p:nvPr>
            <p:ph idx="1"/>
          </p:nvPr>
        </p:nvSpPr>
        <p:spPr>
          <a:xfrm>
            <a:off x="1828800" y="1600200"/>
            <a:ext cx="6858000" cy="4724400"/>
          </a:xfrm>
        </p:spPr>
        <p:txBody>
          <a:bodyPr/>
          <a:lstStyle/>
          <a:p>
            <a:pPr marL="0" indent="0">
              <a:buNone/>
            </a:pPr>
            <a:r>
              <a:rPr lang="en-US" dirty="0"/>
              <a:t>The activities to be funded under this grant must meet one of the following national objectives:</a:t>
            </a:r>
          </a:p>
          <a:p>
            <a:pPr marL="0" indent="0">
              <a:buNone/>
            </a:pPr>
            <a:r>
              <a:rPr lang="en-US" sz="2400" dirty="0"/>
              <a:t>1. Benefit to Low- and Moderate-Income Persons </a:t>
            </a:r>
          </a:p>
          <a:p>
            <a:pPr marL="0" indent="0">
              <a:buNone/>
            </a:pPr>
            <a:r>
              <a:rPr lang="en-US" sz="1800" dirty="0"/>
              <a:t>For activities that benefit persons that are “presumed” to be of low and moderate income or are qualified based on data about family size and income. If not a presumed clientele, 51% of the total number of beneficiaries must be of low and moderate income. </a:t>
            </a:r>
          </a:p>
          <a:p>
            <a:pPr marL="0" indent="0">
              <a:buNone/>
            </a:pPr>
            <a:r>
              <a:rPr lang="en-US" sz="1800" dirty="0"/>
              <a:t>The following clientele are presumed by HUD to be of low and moderate income: - Abused Children - Homeless Persons - Battered Spouses - Elderly Persons - Persons Living with Aids - Migrant Farm Workers - Adults meeting the census definition of severely disabled Benefit to LMI Households thru Housing Activities</a:t>
            </a:r>
          </a:p>
          <a:p>
            <a:endParaRPr lang="en-US" dirty="0"/>
          </a:p>
        </p:txBody>
      </p:sp>
    </p:spTree>
    <p:extLst>
      <p:ext uri="{BB962C8B-B14F-4D97-AF65-F5344CB8AC3E}">
        <p14:creationId xmlns:p14="http://schemas.microsoft.com/office/powerpoint/2010/main" val="328769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6A4BB-AEE5-4530-8B33-6AC39755E983}"/>
              </a:ext>
            </a:extLst>
          </p:cNvPr>
          <p:cNvSpPr>
            <a:spLocks noGrp="1"/>
          </p:cNvSpPr>
          <p:nvPr>
            <p:ph type="title"/>
          </p:nvPr>
        </p:nvSpPr>
        <p:spPr/>
        <p:txBody>
          <a:bodyPr/>
          <a:lstStyle/>
          <a:p>
            <a:r>
              <a:rPr lang="en-US" dirty="0"/>
              <a:t>CARES ACT FUNDING</a:t>
            </a:r>
          </a:p>
        </p:txBody>
      </p:sp>
      <p:sp>
        <p:nvSpPr>
          <p:cNvPr id="3" name="Content Placeholder 2">
            <a:extLst>
              <a:ext uri="{FF2B5EF4-FFF2-40B4-BE49-F238E27FC236}">
                <a16:creationId xmlns:a16="http://schemas.microsoft.com/office/drawing/2014/main" id="{B6CF2030-5033-44B2-9173-51C5D3FE06CD}"/>
              </a:ext>
            </a:extLst>
          </p:cNvPr>
          <p:cNvSpPr>
            <a:spLocks noGrp="1"/>
          </p:cNvSpPr>
          <p:nvPr>
            <p:ph idx="1"/>
          </p:nvPr>
        </p:nvSpPr>
        <p:spPr/>
        <p:txBody>
          <a:bodyPr/>
          <a:lstStyle/>
          <a:p>
            <a:r>
              <a:rPr lang="en-US" dirty="0"/>
              <a:t>Goals for Today:</a:t>
            </a:r>
          </a:p>
          <a:p>
            <a:pPr lvl="1"/>
            <a:r>
              <a:rPr lang="en-US" dirty="0"/>
              <a:t>Discuss ESG CV and CDBG CV eligible activities;</a:t>
            </a:r>
          </a:p>
          <a:p>
            <a:pPr lvl="1"/>
            <a:r>
              <a:rPr lang="en-US" dirty="0"/>
              <a:t>Discuss DSHA CV Application Process;</a:t>
            </a:r>
          </a:p>
          <a:p>
            <a:pPr lvl="1"/>
            <a:r>
              <a:rPr lang="en-US" dirty="0"/>
              <a:t>Application Deadline;</a:t>
            </a:r>
          </a:p>
          <a:p>
            <a:pPr lvl="1"/>
            <a:r>
              <a:rPr lang="en-US" dirty="0"/>
              <a:t>Questions &amp; Answers;</a:t>
            </a:r>
          </a:p>
          <a:p>
            <a:pPr lvl="1"/>
            <a:endParaRPr lang="en-US" dirty="0"/>
          </a:p>
        </p:txBody>
      </p:sp>
    </p:spTree>
    <p:extLst>
      <p:ext uri="{BB962C8B-B14F-4D97-AF65-F5344CB8AC3E}">
        <p14:creationId xmlns:p14="http://schemas.microsoft.com/office/powerpoint/2010/main" val="4075611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A982F-706A-4120-98BF-8FF561A4B903}"/>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56EAA191-5B49-4866-8AA0-0B78ADC589BA}"/>
              </a:ext>
            </a:extLst>
          </p:cNvPr>
          <p:cNvSpPr>
            <a:spLocks noGrp="1"/>
          </p:cNvSpPr>
          <p:nvPr>
            <p:ph idx="1"/>
          </p:nvPr>
        </p:nvSpPr>
        <p:spPr>
          <a:xfrm>
            <a:off x="1828800" y="1600201"/>
            <a:ext cx="6858000" cy="3810000"/>
          </a:xfrm>
        </p:spPr>
        <p:txBody>
          <a:bodyPr/>
          <a:lstStyle/>
          <a:p>
            <a:pPr marL="742950" indent="-742950">
              <a:buAutoNum type="arabicPeriod" startAt="2"/>
            </a:pPr>
            <a:r>
              <a:rPr lang="en-US" dirty="0"/>
              <a:t>Benefit to LMI Households thru Housing Activities</a:t>
            </a:r>
          </a:p>
          <a:p>
            <a:pPr marL="0" indent="0">
              <a:buNone/>
            </a:pPr>
            <a:r>
              <a:rPr lang="en-US" sz="2800" dirty="0"/>
              <a:t>For activities that benefit a low- and moderate-income household that is qualified based on data about household size and income (census tracts and target communities)</a:t>
            </a:r>
          </a:p>
          <a:p>
            <a:pPr marL="0" indent="0">
              <a:buNone/>
            </a:pPr>
            <a:endParaRPr lang="en-US" dirty="0"/>
          </a:p>
        </p:txBody>
      </p:sp>
    </p:spTree>
    <p:extLst>
      <p:ext uri="{BB962C8B-B14F-4D97-AF65-F5344CB8AC3E}">
        <p14:creationId xmlns:p14="http://schemas.microsoft.com/office/powerpoint/2010/main" val="1353726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EC88-439E-4323-A750-3B32683228AA}"/>
              </a:ext>
            </a:extLst>
          </p:cNvPr>
          <p:cNvSpPr>
            <a:spLocks noGrp="1"/>
          </p:cNvSpPr>
          <p:nvPr>
            <p:ph type="title"/>
          </p:nvPr>
        </p:nvSpPr>
        <p:spPr/>
        <p:txBody>
          <a:bodyPr>
            <a:normAutofit/>
          </a:bodyPr>
          <a:lstStyle/>
          <a:p>
            <a:r>
              <a:rPr lang="en-US" dirty="0"/>
              <a:t>CDBG CV2 &amp; CV3</a:t>
            </a:r>
          </a:p>
        </p:txBody>
      </p:sp>
      <p:sp>
        <p:nvSpPr>
          <p:cNvPr id="3" name="Content Placeholder 2">
            <a:extLst>
              <a:ext uri="{FF2B5EF4-FFF2-40B4-BE49-F238E27FC236}">
                <a16:creationId xmlns:a16="http://schemas.microsoft.com/office/drawing/2014/main" id="{C36C2C37-BC83-4EE3-A538-F4C7A4B7FDFF}"/>
              </a:ext>
            </a:extLst>
          </p:cNvPr>
          <p:cNvSpPr>
            <a:spLocks noGrp="1"/>
          </p:cNvSpPr>
          <p:nvPr>
            <p:ph idx="1"/>
          </p:nvPr>
        </p:nvSpPr>
        <p:spPr>
          <a:xfrm>
            <a:off x="1857375" y="1417638"/>
            <a:ext cx="6858000" cy="5287962"/>
          </a:xfrm>
        </p:spPr>
        <p:txBody>
          <a:bodyPr/>
          <a:lstStyle/>
          <a:p>
            <a:r>
              <a:rPr lang="en-US" dirty="0"/>
              <a:t>Eligible Applicants:</a:t>
            </a:r>
          </a:p>
          <a:p>
            <a:pPr lvl="1"/>
            <a:r>
              <a:rPr lang="en-US" dirty="0"/>
              <a:t>Local Units of Governments;</a:t>
            </a:r>
          </a:p>
          <a:p>
            <a:pPr lvl="1"/>
            <a:r>
              <a:rPr lang="en-US" dirty="0"/>
              <a:t>Non-profit organizations that are corporations, associations, agencies or faith-based organizations with non-profit status under the IRS Section 501(c)(3); </a:t>
            </a:r>
          </a:p>
          <a:p>
            <a:pPr lvl="1"/>
            <a:r>
              <a:rPr lang="en-US" dirty="0"/>
              <a:t>Community based development organizations (CBDOs) that have been certified by the CDBG Program</a:t>
            </a:r>
          </a:p>
        </p:txBody>
      </p:sp>
    </p:spTree>
    <p:extLst>
      <p:ext uri="{BB962C8B-B14F-4D97-AF65-F5344CB8AC3E}">
        <p14:creationId xmlns:p14="http://schemas.microsoft.com/office/powerpoint/2010/main" val="511984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FDC84-7878-4D61-9477-2E7C6B74EB89}"/>
              </a:ext>
            </a:extLst>
          </p:cNvPr>
          <p:cNvSpPr>
            <a:spLocks noGrp="1"/>
          </p:cNvSpPr>
          <p:nvPr>
            <p:ph type="title"/>
          </p:nvPr>
        </p:nvSpPr>
        <p:spPr/>
        <p:txBody>
          <a:bodyPr/>
          <a:lstStyle/>
          <a:p>
            <a:r>
              <a:rPr lang="en-US" dirty="0"/>
              <a:t>CDBG CV2 &amp; CV3</a:t>
            </a:r>
          </a:p>
        </p:txBody>
      </p:sp>
      <p:sp>
        <p:nvSpPr>
          <p:cNvPr id="3" name="Content Placeholder 2">
            <a:extLst>
              <a:ext uri="{FF2B5EF4-FFF2-40B4-BE49-F238E27FC236}">
                <a16:creationId xmlns:a16="http://schemas.microsoft.com/office/drawing/2014/main" id="{1917DEC1-0016-4C6F-9C97-F8EE5FEF3042}"/>
              </a:ext>
            </a:extLst>
          </p:cNvPr>
          <p:cNvSpPr>
            <a:spLocks noGrp="1"/>
          </p:cNvSpPr>
          <p:nvPr>
            <p:ph idx="1"/>
          </p:nvPr>
        </p:nvSpPr>
        <p:spPr>
          <a:xfrm>
            <a:off x="1828800" y="1600200"/>
            <a:ext cx="6858000" cy="4800600"/>
          </a:xfrm>
        </p:spPr>
        <p:txBody>
          <a:bodyPr/>
          <a:lstStyle/>
          <a:p>
            <a:r>
              <a:rPr lang="en-US" dirty="0"/>
              <a:t>DSHA’s second and third round</a:t>
            </a:r>
          </a:p>
          <a:p>
            <a:r>
              <a:rPr lang="en-US" dirty="0"/>
              <a:t>$5,116,364 Available</a:t>
            </a:r>
          </a:p>
          <a:p>
            <a:r>
              <a:rPr lang="en-US" dirty="0"/>
              <a:t>Funds are available statewide with a </a:t>
            </a:r>
            <a:r>
              <a:rPr lang="en-US" u="sng" dirty="0"/>
              <a:t>priority</a:t>
            </a:r>
            <a:r>
              <a:rPr lang="en-US" dirty="0"/>
              <a:t> to target Kent and Sussex Counties. </a:t>
            </a:r>
          </a:p>
          <a:p>
            <a:r>
              <a:rPr lang="en-US" dirty="0"/>
              <a:t>DSHA reserves the right to reduce requested amounts or to not fund specific Activities identified in an application</a:t>
            </a:r>
          </a:p>
          <a:p>
            <a:endParaRPr lang="en-US" dirty="0"/>
          </a:p>
        </p:txBody>
      </p:sp>
    </p:spTree>
    <p:extLst>
      <p:ext uri="{BB962C8B-B14F-4D97-AF65-F5344CB8AC3E}">
        <p14:creationId xmlns:p14="http://schemas.microsoft.com/office/powerpoint/2010/main" val="2732840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7AB8-9315-4213-BDB5-D9A4530F964A}"/>
              </a:ext>
            </a:extLst>
          </p:cNvPr>
          <p:cNvSpPr>
            <a:spLocks noGrp="1"/>
          </p:cNvSpPr>
          <p:nvPr>
            <p:ph type="title"/>
          </p:nvPr>
        </p:nvSpPr>
        <p:spPr/>
        <p:txBody>
          <a:bodyPr/>
          <a:lstStyle/>
          <a:p>
            <a:r>
              <a:rPr lang="en-US" dirty="0"/>
              <a:t>CDBG CV Eligible Activities</a:t>
            </a:r>
          </a:p>
        </p:txBody>
      </p:sp>
      <p:sp>
        <p:nvSpPr>
          <p:cNvPr id="3" name="Content Placeholder 2">
            <a:extLst>
              <a:ext uri="{FF2B5EF4-FFF2-40B4-BE49-F238E27FC236}">
                <a16:creationId xmlns:a16="http://schemas.microsoft.com/office/drawing/2014/main" id="{EF79A39B-AB73-4C8D-BA5E-2ABC8BEF3106}"/>
              </a:ext>
            </a:extLst>
          </p:cNvPr>
          <p:cNvSpPr>
            <a:spLocks noGrp="1"/>
          </p:cNvSpPr>
          <p:nvPr>
            <p:ph idx="1"/>
          </p:nvPr>
        </p:nvSpPr>
        <p:spPr/>
        <p:txBody>
          <a:bodyPr/>
          <a:lstStyle/>
          <a:p>
            <a:r>
              <a:rPr lang="en-US" dirty="0"/>
              <a:t>Homeless Prevention/Subsistence Payments</a:t>
            </a:r>
          </a:p>
          <a:p>
            <a:pPr lvl="1"/>
            <a:r>
              <a:rPr lang="en-US" dirty="0"/>
              <a:t>Up to six months rent, mortgage and/or utility assistance;</a:t>
            </a:r>
          </a:p>
          <a:p>
            <a:pPr lvl="1"/>
            <a:r>
              <a:rPr lang="en-US" dirty="0"/>
              <a:t>Legal Services;</a:t>
            </a:r>
          </a:p>
          <a:p>
            <a:pPr lvl="2"/>
            <a:r>
              <a:rPr lang="en-US" dirty="0"/>
              <a:t>Providing legal counseling to help prevent or settle disputes between landlords and tenants</a:t>
            </a:r>
          </a:p>
          <a:p>
            <a:pPr lvl="1"/>
            <a:r>
              <a:rPr lang="en-US" dirty="0"/>
              <a:t>Established Homeless Diversion programs</a:t>
            </a:r>
          </a:p>
        </p:txBody>
      </p:sp>
    </p:spTree>
    <p:extLst>
      <p:ext uri="{BB962C8B-B14F-4D97-AF65-F5344CB8AC3E}">
        <p14:creationId xmlns:p14="http://schemas.microsoft.com/office/powerpoint/2010/main" val="3095230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2D006-63C3-4E64-B6D5-F39664DF0C9E}"/>
              </a:ext>
            </a:extLst>
          </p:cNvPr>
          <p:cNvSpPr>
            <a:spLocks noGrp="1"/>
          </p:cNvSpPr>
          <p:nvPr>
            <p:ph type="title"/>
          </p:nvPr>
        </p:nvSpPr>
        <p:spPr/>
        <p:txBody>
          <a:bodyPr/>
          <a:lstStyle/>
          <a:p>
            <a:r>
              <a:rPr lang="en-US" dirty="0"/>
              <a:t>CDBG CV Eligible Activities</a:t>
            </a:r>
          </a:p>
        </p:txBody>
      </p:sp>
      <p:sp>
        <p:nvSpPr>
          <p:cNvPr id="3" name="Content Placeholder 2">
            <a:extLst>
              <a:ext uri="{FF2B5EF4-FFF2-40B4-BE49-F238E27FC236}">
                <a16:creationId xmlns:a16="http://schemas.microsoft.com/office/drawing/2014/main" id="{4C1D1125-A9C1-4E1F-B863-5232268C9920}"/>
              </a:ext>
            </a:extLst>
          </p:cNvPr>
          <p:cNvSpPr>
            <a:spLocks noGrp="1"/>
          </p:cNvSpPr>
          <p:nvPr>
            <p:ph idx="1"/>
          </p:nvPr>
        </p:nvSpPr>
        <p:spPr/>
        <p:txBody>
          <a:bodyPr/>
          <a:lstStyle/>
          <a:p>
            <a:r>
              <a:rPr lang="en-US" dirty="0"/>
              <a:t>Homeless Assistance</a:t>
            </a:r>
          </a:p>
          <a:p>
            <a:pPr lvl="1"/>
            <a:r>
              <a:rPr lang="en-US" dirty="0"/>
              <a:t>Emergency sheltering vouchers for homeless persons to stay in hotels/motels;</a:t>
            </a:r>
          </a:p>
          <a:p>
            <a:pPr lvl="1"/>
            <a:r>
              <a:rPr lang="en-US" dirty="0"/>
              <a:t>Code Purple hotel/motel vouchers;</a:t>
            </a:r>
          </a:p>
          <a:p>
            <a:r>
              <a:rPr lang="en-US" dirty="0"/>
              <a:t>Medical and Health Services;</a:t>
            </a:r>
          </a:p>
          <a:p>
            <a:pPr lvl="1"/>
            <a:r>
              <a:rPr lang="en-US" dirty="0"/>
              <a:t>Testing, diagnosis, job training essential or increase capacity of health care workers</a:t>
            </a:r>
          </a:p>
          <a:p>
            <a:pPr marL="0" indent="0">
              <a:buNone/>
            </a:pPr>
            <a:endParaRPr lang="en-US" dirty="0"/>
          </a:p>
        </p:txBody>
      </p:sp>
    </p:spTree>
    <p:extLst>
      <p:ext uri="{BB962C8B-B14F-4D97-AF65-F5344CB8AC3E}">
        <p14:creationId xmlns:p14="http://schemas.microsoft.com/office/powerpoint/2010/main" val="405557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2D006-63C3-4E64-B6D5-F39664DF0C9E}"/>
              </a:ext>
            </a:extLst>
          </p:cNvPr>
          <p:cNvSpPr>
            <a:spLocks noGrp="1"/>
          </p:cNvSpPr>
          <p:nvPr>
            <p:ph type="title"/>
          </p:nvPr>
        </p:nvSpPr>
        <p:spPr/>
        <p:txBody>
          <a:bodyPr/>
          <a:lstStyle/>
          <a:p>
            <a:r>
              <a:rPr lang="en-US" dirty="0"/>
              <a:t>CDBG CV Eligible Activities</a:t>
            </a:r>
          </a:p>
        </p:txBody>
      </p:sp>
      <p:sp>
        <p:nvSpPr>
          <p:cNvPr id="3" name="Content Placeholder 2">
            <a:extLst>
              <a:ext uri="{FF2B5EF4-FFF2-40B4-BE49-F238E27FC236}">
                <a16:creationId xmlns:a16="http://schemas.microsoft.com/office/drawing/2014/main" id="{4C1D1125-A9C1-4E1F-B863-5232268C9920}"/>
              </a:ext>
            </a:extLst>
          </p:cNvPr>
          <p:cNvSpPr>
            <a:spLocks noGrp="1"/>
          </p:cNvSpPr>
          <p:nvPr>
            <p:ph idx="1"/>
          </p:nvPr>
        </p:nvSpPr>
        <p:spPr/>
        <p:txBody>
          <a:bodyPr/>
          <a:lstStyle/>
          <a:p>
            <a:r>
              <a:rPr lang="en-US" dirty="0"/>
              <a:t>COVID 19 Supplies, Materials</a:t>
            </a:r>
          </a:p>
          <a:p>
            <a:pPr lvl="1"/>
            <a:r>
              <a:rPr lang="en-US" dirty="0"/>
              <a:t>Provide equipment, supplies, materials</a:t>
            </a:r>
          </a:p>
          <a:p>
            <a:r>
              <a:rPr lang="en-US" dirty="0"/>
              <a:t>Food Delivery/Food Programs;</a:t>
            </a:r>
          </a:p>
          <a:p>
            <a:pPr lvl="1"/>
            <a:r>
              <a:rPr lang="en-US" dirty="0"/>
              <a:t>Delivery food to quarantined households, households that need to maintain social distancing, or other vulnerable populations;</a:t>
            </a:r>
          </a:p>
          <a:p>
            <a:endParaRPr lang="en-US" dirty="0"/>
          </a:p>
        </p:txBody>
      </p:sp>
    </p:spTree>
    <p:extLst>
      <p:ext uri="{BB962C8B-B14F-4D97-AF65-F5344CB8AC3E}">
        <p14:creationId xmlns:p14="http://schemas.microsoft.com/office/powerpoint/2010/main" val="1830087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DE83-B7D5-4FE9-9F3B-F224F620C0CC}"/>
              </a:ext>
            </a:extLst>
          </p:cNvPr>
          <p:cNvSpPr>
            <a:spLocks noGrp="1"/>
          </p:cNvSpPr>
          <p:nvPr>
            <p:ph type="title"/>
          </p:nvPr>
        </p:nvSpPr>
        <p:spPr/>
        <p:txBody>
          <a:bodyPr>
            <a:normAutofit fontScale="90000"/>
          </a:bodyPr>
          <a:lstStyle/>
          <a:p>
            <a:r>
              <a:rPr lang="en-US" dirty="0"/>
              <a:t>COMMUNITY DEVELOPMENT BLOCK GRANT (CV 2 &amp; CV3)</a:t>
            </a:r>
          </a:p>
        </p:txBody>
      </p:sp>
      <p:graphicFrame>
        <p:nvGraphicFramePr>
          <p:cNvPr id="4" name="Content Placeholder 3">
            <a:extLst>
              <a:ext uri="{FF2B5EF4-FFF2-40B4-BE49-F238E27FC236}">
                <a16:creationId xmlns:a16="http://schemas.microsoft.com/office/drawing/2014/main" id="{D97D09CF-C9AF-4EB4-872D-1C0D796E3AFE}"/>
              </a:ext>
            </a:extLst>
          </p:cNvPr>
          <p:cNvGraphicFramePr>
            <a:graphicFrameLocks noGrp="1"/>
          </p:cNvGraphicFramePr>
          <p:nvPr>
            <p:ph idx="1"/>
            <p:extLst>
              <p:ext uri="{D42A27DB-BD31-4B8C-83A1-F6EECF244321}">
                <p14:modId xmlns:p14="http://schemas.microsoft.com/office/powerpoint/2010/main" val="2723487657"/>
              </p:ext>
            </p:extLst>
          </p:nvPr>
        </p:nvGraphicFramePr>
        <p:xfrm>
          <a:off x="2362200" y="1721167"/>
          <a:ext cx="6096000" cy="424688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944029472"/>
                    </a:ext>
                  </a:extLst>
                </a:gridCol>
                <a:gridCol w="2362200">
                  <a:extLst>
                    <a:ext uri="{9D8B030D-6E8A-4147-A177-3AD203B41FA5}">
                      <a16:colId xmlns:a16="http://schemas.microsoft.com/office/drawing/2014/main" val="867291859"/>
                    </a:ext>
                  </a:extLst>
                </a:gridCol>
              </a:tblGrid>
              <a:tr h="370840">
                <a:tc>
                  <a:txBody>
                    <a:bodyPr/>
                    <a:lstStyle/>
                    <a:p>
                      <a:r>
                        <a:rPr lang="en-US" dirty="0"/>
                        <a:t>Eligible Activities</a:t>
                      </a:r>
                    </a:p>
                  </a:txBody>
                  <a:tcPr/>
                </a:tc>
                <a:tc>
                  <a:txBody>
                    <a:bodyPr/>
                    <a:lstStyle/>
                    <a:p>
                      <a:r>
                        <a:rPr lang="en-US" dirty="0"/>
                        <a:t>CDBG –CV2/CV3 Set-Asides</a:t>
                      </a:r>
                    </a:p>
                  </a:txBody>
                  <a:tcPr/>
                </a:tc>
                <a:extLst>
                  <a:ext uri="{0D108BD9-81ED-4DB2-BD59-A6C34878D82A}">
                    <a16:rowId xmlns:a16="http://schemas.microsoft.com/office/drawing/2014/main" val="3365393413"/>
                  </a:ext>
                </a:extLst>
              </a:tr>
              <a:tr h="370840">
                <a:tc>
                  <a:txBody>
                    <a:bodyPr/>
                    <a:lstStyle/>
                    <a:p>
                      <a:r>
                        <a:rPr lang="en-US" dirty="0"/>
                        <a:t>State Admin</a:t>
                      </a:r>
                    </a:p>
                  </a:txBody>
                  <a:tcPr/>
                </a:tc>
                <a:tc>
                  <a:txBody>
                    <a:bodyPr/>
                    <a:lstStyle/>
                    <a:p>
                      <a:pPr algn="ctr"/>
                      <a:r>
                        <a:rPr lang="en-US" dirty="0"/>
                        <a:t>$328,698</a:t>
                      </a:r>
                    </a:p>
                  </a:txBody>
                  <a:tcPr anchor="ctr"/>
                </a:tc>
                <a:extLst>
                  <a:ext uri="{0D108BD9-81ED-4DB2-BD59-A6C34878D82A}">
                    <a16:rowId xmlns:a16="http://schemas.microsoft.com/office/drawing/2014/main" val="2521983980"/>
                  </a:ext>
                </a:extLst>
              </a:tr>
              <a:tr h="370840">
                <a:tc>
                  <a:txBody>
                    <a:bodyPr/>
                    <a:lstStyle/>
                    <a:p>
                      <a:r>
                        <a:rPr lang="en-US" dirty="0"/>
                        <a:t>DSSC Hotel/Motel Vouchers</a:t>
                      </a:r>
                    </a:p>
                  </a:txBody>
                  <a:tcPr/>
                </a:tc>
                <a:tc>
                  <a:txBody>
                    <a:bodyPr/>
                    <a:lstStyle/>
                    <a:p>
                      <a:pPr algn="ctr"/>
                      <a:r>
                        <a:rPr lang="en-US" dirty="0"/>
                        <a:t>2,400,000</a:t>
                      </a:r>
                    </a:p>
                  </a:txBody>
                  <a:tcPr anchor="ctr"/>
                </a:tc>
                <a:extLst>
                  <a:ext uri="{0D108BD9-81ED-4DB2-BD59-A6C34878D82A}">
                    <a16:rowId xmlns:a16="http://schemas.microsoft.com/office/drawing/2014/main" val="2401902386"/>
                  </a:ext>
                </a:extLst>
              </a:tr>
              <a:tr h="370840">
                <a:tc>
                  <a:txBody>
                    <a:bodyPr/>
                    <a:lstStyle/>
                    <a:p>
                      <a:r>
                        <a:rPr lang="en-US" dirty="0"/>
                        <a:t>Code Purple Hotel/Motel Vouchers</a:t>
                      </a:r>
                    </a:p>
                  </a:txBody>
                  <a:tcPr/>
                </a:tc>
                <a:tc>
                  <a:txBody>
                    <a:bodyPr/>
                    <a:lstStyle/>
                    <a:p>
                      <a:pPr algn="ctr"/>
                      <a:r>
                        <a:rPr lang="en-US" dirty="0"/>
                        <a:t>550,000</a:t>
                      </a:r>
                    </a:p>
                  </a:txBody>
                  <a:tcPr anchor="ctr"/>
                </a:tc>
                <a:extLst>
                  <a:ext uri="{0D108BD9-81ED-4DB2-BD59-A6C34878D82A}">
                    <a16:rowId xmlns:a16="http://schemas.microsoft.com/office/drawing/2014/main" val="489253690"/>
                  </a:ext>
                </a:extLst>
              </a:tr>
              <a:tr h="370840">
                <a:tc>
                  <a:txBody>
                    <a:bodyPr/>
                    <a:lstStyle/>
                    <a:p>
                      <a:r>
                        <a:rPr lang="en-US" dirty="0"/>
                        <a:t>Subsistence Payments</a:t>
                      </a:r>
                    </a:p>
                    <a:p>
                      <a:r>
                        <a:rPr lang="en-US" dirty="0"/>
                        <a:t>Rent, Utilities, Diversion</a:t>
                      </a:r>
                    </a:p>
                  </a:txBody>
                  <a:tcPr/>
                </a:tc>
                <a:tc>
                  <a:txBody>
                    <a:bodyPr/>
                    <a:lstStyle/>
                    <a:p>
                      <a:pPr algn="ctr"/>
                      <a:endParaRPr lang="en-US" dirty="0"/>
                    </a:p>
                    <a:p>
                      <a:pPr algn="ctr"/>
                      <a:r>
                        <a:rPr lang="en-US" dirty="0"/>
                        <a:t>550,000</a:t>
                      </a:r>
                    </a:p>
                  </a:txBody>
                  <a:tcPr anchor="ctr"/>
                </a:tc>
                <a:extLst>
                  <a:ext uri="{0D108BD9-81ED-4DB2-BD59-A6C34878D82A}">
                    <a16:rowId xmlns:a16="http://schemas.microsoft.com/office/drawing/2014/main" val="496970001"/>
                  </a:ext>
                </a:extLst>
              </a:tr>
              <a:tr h="370840">
                <a:tc>
                  <a:txBody>
                    <a:bodyPr/>
                    <a:lstStyle/>
                    <a:p>
                      <a:r>
                        <a:rPr lang="en-US" dirty="0"/>
                        <a:t>Food/Food Delivery</a:t>
                      </a:r>
                    </a:p>
                  </a:txBody>
                  <a:tcPr/>
                </a:tc>
                <a:tc>
                  <a:txBody>
                    <a:bodyPr/>
                    <a:lstStyle/>
                    <a:p>
                      <a:pPr algn="ctr"/>
                      <a:r>
                        <a:rPr lang="en-US" dirty="0"/>
                        <a:t>300,000</a:t>
                      </a:r>
                    </a:p>
                  </a:txBody>
                  <a:tcPr anchor="ctr"/>
                </a:tc>
                <a:extLst>
                  <a:ext uri="{0D108BD9-81ED-4DB2-BD59-A6C34878D82A}">
                    <a16:rowId xmlns:a16="http://schemas.microsoft.com/office/drawing/2014/main" val="4270533064"/>
                  </a:ext>
                </a:extLst>
              </a:tr>
              <a:tr h="370840">
                <a:tc>
                  <a:txBody>
                    <a:bodyPr/>
                    <a:lstStyle/>
                    <a:p>
                      <a:r>
                        <a:rPr lang="en-US" dirty="0"/>
                        <a:t>Health and Medical Services</a:t>
                      </a:r>
                    </a:p>
                  </a:txBody>
                  <a:tcPr/>
                </a:tc>
                <a:tc>
                  <a:txBody>
                    <a:bodyPr/>
                    <a:lstStyle/>
                    <a:p>
                      <a:pPr algn="ctr"/>
                      <a:r>
                        <a:rPr lang="en-US" dirty="0"/>
                        <a:t>150,000</a:t>
                      </a:r>
                    </a:p>
                  </a:txBody>
                  <a:tcPr anchor="ctr"/>
                </a:tc>
                <a:extLst>
                  <a:ext uri="{0D108BD9-81ED-4DB2-BD59-A6C34878D82A}">
                    <a16:rowId xmlns:a16="http://schemas.microsoft.com/office/drawing/2014/main" val="1973151392"/>
                  </a:ext>
                </a:extLst>
              </a:tr>
              <a:tr h="370840">
                <a:tc>
                  <a:txBody>
                    <a:bodyPr/>
                    <a:lstStyle/>
                    <a:p>
                      <a:r>
                        <a:rPr lang="en-US" dirty="0"/>
                        <a:t>Legal Services*</a:t>
                      </a:r>
                    </a:p>
                  </a:txBody>
                  <a:tcPr/>
                </a:tc>
                <a:tc>
                  <a:txBody>
                    <a:bodyPr/>
                    <a:lstStyle/>
                    <a:p>
                      <a:pPr algn="ctr"/>
                      <a:r>
                        <a:rPr lang="en-US" dirty="0"/>
                        <a:t>750,000</a:t>
                      </a:r>
                    </a:p>
                  </a:txBody>
                  <a:tcPr anchor="ctr"/>
                </a:tc>
                <a:extLst>
                  <a:ext uri="{0D108BD9-81ED-4DB2-BD59-A6C34878D82A}">
                    <a16:rowId xmlns:a16="http://schemas.microsoft.com/office/drawing/2014/main" val="3729081528"/>
                  </a:ext>
                </a:extLst>
              </a:tr>
              <a:tr h="370840">
                <a:tc>
                  <a:txBody>
                    <a:bodyPr/>
                    <a:lstStyle/>
                    <a:p>
                      <a:r>
                        <a:rPr lang="en-US" dirty="0"/>
                        <a:t>COVID 19 Supplies and Materials</a:t>
                      </a:r>
                    </a:p>
                  </a:txBody>
                  <a:tcPr/>
                </a:tc>
                <a:tc>
                  <a:txBody>
                    <a:bodyPr/>
                    <a:lstStyle/>
                    <a:p>
                      <a:pPr algn="ctr"/>
                      <a:r>
                        <a:rPr lang="en-US" dirty="0"/>
                        <a:t>137,666</a:t>
                      </a:r>
                    </a:p>
                  </a:txBody>
                  <a:tcPr anchor="ctr"/>
                </a:tc>
                <a:extLst>
                  <a:ext uri="{0D108BD9-81ED-4DB2-BD59-A6C34878D82A}">
                    <a16:rowId xmlns:a16="http://schemas.microsoft.com/office/drawing/2014/main" val="4217375016"/>
                  </a:ext>
                </a:extLst>
              </a:tr>
              <a:tr h="370840">
                <a:tc>
                  <a:txBody>
                    <a:bodyPr/>
                    <a:lstStyle/>
                    <a:p>
                      <a:r>
                        <a:rPr lang="en-US" dirty="0"/>
                        <a:t>Total Available</a:t>
                      </a:r>
                    </a:p>
                  </a:txBody>
                  <a:tcPr/>
                </a:tc>
                <a:tc>
                  <a:txBody>
                    <a:bodyPr/>
                    <a:lstStyle/>
                    <a:p>
                      <a:pPr algn="ctr"/>
                      <a:r>
                        <a:rPr lang="en-US" dirty="0"/>
                        <a:t>$5,116,364</a:t>
                      </a:r>
                    </a:p>
                  </a:txBody>
                  <a:tcPr anchor="ctr"/>
                </a:tc>
                <a:extLst>
                  <a:ext uri="{0D108BD9-81ED-4DB2-BD59-A6C34878D82A}">
                    <a16:rowId xmlns:a16="http://schemas.microsoft.com/office/drawing/2014/main" val="1001168381"/>
                  </a:ext>
                </a:extLst>
              </a:tr>
            </a:tbl>
          </a:graphicData>
        </a:graphic>
      </p:graphicFrame>
      <p:sp>
        <p:nvSpPr>
          <p:cNvPr id="5" name="TextBox 4">
            <a:extLst>
              <a:ext uri="{FF2B5EF4-FFF2-40B4-BE49-F238E27FC236}">
                <a16:creationId xmlns:a16="http://schemas.microsoft.com/office/drawing/2014/main" id="{DC926AD2-676C-4356-BBAA-7A12D570F62B}"/>
              </a:ext>
            </a:extLst>
          </p:cNvPr>
          <p:cNvSpPr txBox="1"/>
          <p:nvPr/>
        </p:nvSpPr>
        <p:spPr>
          <a:xfrm>
            <a:off x="2209800" y="6060142"/>
            <a:ext cx="5410200" cy="523220"/>
          </a:xfrm>
          <a:prstGeom prst="rect">
            <a:avLst/>
          </a:prstGeom>
          <a:noFill/>
        </p:spPr>
        <p:txBody>
          <a:bodyPr wrap="square" rtlCol="0">
            <a:spAutoFit/>
          </a:bodyPr>
          <a:lstStyle/>
          <a:p>
            <a:r>
              <a:rPr lang="en-US" dirty="0"/>
              <a:t>* </a:t>
            </a:r>
            <a:r>
              <a:rPr lang="en-US" sz="1000" dirty="0"/>
              <a:t>Must be a 501(c)(3) nonprofit organizations providing legal services that receive funding from the Delaware Bar Foundations IOLTA program</a:t>
            </a:r>
          </a:p>
        </p:txBody>
      </p:sp>
    </p:spTree>
    <p:extLst>
      <p:ext uri="{BB962C8B-B14F-4D97-AF65-F5344CB8AC3E}">
        <p14:creationId xmlns:p14="http://schemas.microsoft.com/office/powerpoint/2010/main" val="3512394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7F36-837D-4880-80D1-198BDE8234DF}"/>
              </a:ext>
            </a:extLst>
          </p:cNvPr>
          <p:cNvSpPr>
            <a:spLocks noGrp="1"/>
          </p:cNvSpPr>
          <p:nvPr>
            <p:ph type="title"/>
          </p:nvPr>
        </p:nvSpPr>
        <p:spPr/>
        <p:txBody>
          <a:bodyPr>
            <a:normAutofit fontScale="90000"/>
          </a:bodyPr>
          <a:lstStyle/>
          <a:p>
            <a:r>
              <a:rPr lang="en-US" dirty="0"/>
              <a:t>CDBG CV2 &amp;CV3</a:t>
            </a:r>
            <a:br>
              <a:rPr lang="en-US" dirty="0"/>
            </a:br>
            <a:r>
              <a:rPr lang="en-US" dirty="0"/>
              <a:t>Application Process</a:t>
            </a:r>
          </a:p>
        </p:txBody>
      </p:sp>
      <p:sp>
        <p:nvSpPr>
          <p:cNvPr id="3" name="Content Placeholder 2">
            <a:extLst>
              <a:ext uri="{FF2B5EF4-FFF2-40B4-BE49-F238E27FC236}">
                <a16:creationId xmlns:a16="http://schemas.microsoft.com/office/drawing/2014/main" id="{F44081DD-B6A0-4125-A7FF-71B7F05E3787}"/>
              </a:ext>
            </a:extLst>
          </p:cNvPr>
          <p:cNvSpPr>
            <a:spLocks noGrp="1"/>
          </p:cNvSpPr>
          <p:nvPr>
            <p:ph idx="1"/>
          </p:nvPr>
        </p:nvSpPr>
        <p:spPr>
          <a:xfrm>
            <a:off x="1828800" y="1389063"/>
            <a:ext cx="6858000" cy="5087937"/>
          </a:xfrm>
        </p:spPr>
        <p:txBody>
          <a:bodyPr/>
          <a:lstStyle/>
          <a:p>
            <a:r>
              <a:rPr lang="en-US" dirty="0"/>
              <a:t>ONE application is required for EACH Activity;</a:t>
            </a:r>
          </a:p>
          <a:p>
            <a:r>
              <a:rPr lang="en-US" dirty="0"/>
              <a:t>Applications are available at:</a:t>
            </a:r>
          </a:p>
          <a:p>
            <a:pPr lvl="0"/>
            <a:r>
              <a:rPr lang="en-US" dirty="0"/>
              <a:t>Applicants should submit their application and any attachments to the following DSHA community development mailbox:</a:t>
            </a:r>
          </a:p>
          <a:p>
            <a:pPr marL="0" indent="0">
              <a:buNone/>
            </a:pPr>
            <a:r>
              <a:rPr lang="en-US" b="1" u="sng" dirty="0">
                <a:hlinkClick r:id="rId2"/>
              </a:rPr>
              <a:t>comdev@destatehousing.com</a:t>
            </a:r>
            <a:r>
              <a:rPr lang="en-US" b="1" dirty="0"/>
              <a:t> by November  30, 2020 at 4:00 p.m.*</a:t>
            </a:r>
            <a:endParaRPr lang="en-US" dirty="0"/>
          </a:p>
          <a:p>
            <a:pPr marL="0" indent="0">
              <a:buNone/>
            </a:pPr>
            <a:r>
              <a:rPr lang="en-US" sz="1600" i="1" dirty="0"/>
              <a:t>* Applications received after posted deadline will </a:t>
            </a:r>
            <a:r>
              <a:rPr lang="en-US" sz="1600" b="1" i="1" u="sng" dirty="0"/>
              <a:t>not</a:t>
            </a:r>
            <a:r>
              <a:rPr lang="en-US" sz="1600" i="1" dirty="0"/>
              <a:t> be eligible for funding.</a:t>
            </a:r>
            <a:endParaRPr lang="en-US" sz="1600" dirty="0"/>
          </a:p>
          <a:p>
            <a:endParaRPr lang="en-US" dirty="0"/>
          </a:p>
        </p:txBody>
      </p:sp>
    </p:spTree>
    <p:extLst>
      <p:ext uri="{BB962C8B-B14F-4D97-AF65-F5344CB8AC3E}">
        <p14:creationId xmlns:p14="http://schemas.microsoft.com/office/powerpoint/2010/main" val="2619141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3A7B6-C984-46AE-8EC3-9376D73D0046}"/>
              </a:ext>
            </a:extLst>
          </p:cNvPr>
          <p:cNvSpPr>
            <a:spLocks noGrp="1"/>
          </p:cNvSpPr>
          <p:nvPr>
            <p:ph type="title"/>
          </p:nvPr>
        </p:nvSpPr>
        <p:spPr/>
        <p:txBody>
          <a:bodyPr>
            <a:normAutofit fontScale="90000"/>
          </a:bodyPr>
          <a:lstStyle/>
          <a:p>
            <a:r>
              <a:rPr lang="en-US" dirty="0"/>
              <a:t>CDBG CV2 &amp; CV3</a:t>
            </a:r>
            <a:br>
              <a:rPr lang="en-US" dirty="0"/>
            </a:br>
            <a:r>
              <a:rPr lang="en-US" dirty="0"/>
              <a:t> Application </a:t>
            </a:r>
          </a:p>
        </p:txBody>
      </p:sp>
      <p:sp>
        <p:nvSpPr>
          <p:cNvPr id="3" name="Content Placeholder 2">
            <a:extLst>
              <a:ext uri="{FF2B5EF4-FFF2-40B4-BE49-F238E27FC236}">
                <a16:creationId xmlns:a16="http://schemas.microsoft.com/office/drawing/2014/main" id="{EB1F85FE-33D0-40C0-8CB3-623F93FB172F}"/>
              </a:ext>
            </a:extLst>
          </p:cNvPr>
          <p:cNvSpPr>
            <a:spLocks noGrp="1"/>
          </p:cNvSpPr>
          <p:nvPr>
            <p:ph idx="1"/>
          </p:nvPr>
        </p:nvSpPr>
        <p:spPr/>
        <p:txBody>
          <a:bodyPr/>
          <a:lstStyle/>
          <a:p>
            <a:r>
              <a:rPr lang="en-US" dirty="0"/>
              <a:t>DSHA will award CDBG-CV funds through a competitive process. </a:t>
            </a:r>
          </a:p>
          <a:p>
            <a:r>
              <a:rPr lang="en-US" dirty="0"/>
              <a:t>Applications are evaluated using a three-step process: threshold review, activity evaluation, and funding recommendations. </a:t>
            </a:r>
          </a:p>
          <a:p>
            <a:r>
              <a:rPr lang="en-US" dirty="0"/>
              <a:t>Funding sources and uses must be included in the application.</a:t>
            </a:r>
          </a:p>
          <a:p>
            <a:pPr marL="0" indent="0">
              <a:buNone/>
            </a:pPr>
            <a:endParaRPr lang="en-US" dirty="0"/>
          </a:p>
          <a:p>
            <a:endParaRPr lang="en-US" dirty="0"/>
          </a:p>
        </p:txBody>
      </p:sp>
    </p:spTree>
    <p:extLst>
      <p:ext uri="{BB962C8B-B14F-4D97-AF65-F5344CB8AC3E}">
        <p14:creationId xmlns:p14="http://schemas.microsoft.com/office/powerpoint/2010/main" val="115021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12270-6CF2-4F3D-A349-A191203EE814}"/>
              </a:ext>
            </a:extLst>
          </p:cNvPr>
          <p:cNvSpPr>
            <a:spLocks noGrp="1"/>
          </p:cNvSpPr>
          <p:nvPr>
            <p:ph type="title"/>
          </p:nvPr>
        </p:nvSpPr>
        <p:spPr/>
        <p:txBody>
          <a:bodyPr>
            <a:normAutofit fontScale="90000"/>
          </a:bodyPr>
          <a:lstStyle/>
          <a:p>
            <a:r>
              <a:rPr lang="en-US" dirty="0"/>
              <a:t>CDBG CV2 &amp; CV3</a:t>
            </a:r>
            <a:br>
              <a:rPr lang="en-US" dirty="0"/>
            </a:br>
            <a:r>
              <a:rPr lang="en-US" dirty="0"/>
              <a:t> Application</a:t>
            </a:r>
          </a:p>
        </p:txBody>
      </p:sp>
      <p:sp>
        <p:nvSpPr>
          <p:cNvPr id="3" name="Content Placeholder 2">
            <a:extLst>
              <a:ext uri="{FF2B5EF4-FFF2-40B4-BE49-F238E27FC236}">
                <a16:creationId xmlns:a16="http://schemas.microsoft.com/office/drawing/2014/main" id="{0D6EB39C-BC43-4FE1-A38E-9B65B15DCEA2}"/>
              </a:ext>
            </a:extLst>
          </p:cNvPr>
          <p:cNvSpPr>
            <a:spLocks noGrp="1"/>
          </p:cNvSpPr>
          <p:nvPr>
            <p:ph idx="1"/>
          </p:nvPr>
        </p:nvSpPr>
        <p:spPr/>
        <p:txBody>
          <a:bodyPr/>
          <a:lstStyle/>
          <a:p>
            <a:r>
              <a:rPr lang="en-US" dirty="0"/>
              <a:t>Applications will not pass threshold and be rejected if: </a:t>
            </a:r>
          </a:p>
          <a:p>
            <a:pPr marL="0" indent="0">
              <a:buNone/>
            </a:pPr>
            <a:r>
              <a:rPr lang="en-US" dirty="0"/>
              <a:t>1) the application is not complete; </a:t>
            </a:r>
          </a:p>
          <a:p>
            <a:pPr marL="0" indent="0">
              <a:buNone/>
            </a:pPr>
            <a:r>
              <a:rPr lang="en-US" dirty="0"/>
              <a:t>2) the application is not received by the established due date; or </a:t>
            </a:r>
          </a:p>
          <a:p>
            <a:pPr marL="0" indent="0">
              <a:buNone/>
            </a:pPr>
            <a:r>
              <a:rPr lang="en-US" dirty="0"/>
              <a:t>3) the proposed project and/or activities do not meet the eligibility requirements. </a:t>
            </a:r>
          </a:p>
          <a:p>
            <a:endParaRPr lang="en-US" dirty="0"/>
          </a:p>
        </p:txBody>
      </p:sp>
    </p:spTree>
    <p:extLst>
      <p:ext uri="{BB962C8B-B14F-4D97-AF65-F5344CB8AC3E}">
        <p14:creationId xmlns:p14="http://schemas.microsoft.com/office/powerpoint/2010/main" val="141768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029BC-7073-4DCE-AE93-9ACFB3175D43}"/>
              </a:ext>
            </a:extLst>
          </p:cNvPr>
          <p:cNvSpPr>
            <a:spLocks noGrp="1"/>
          </p:cNvSpPr>
          <p:nvPr>
            <p:ph type="title"/>
          </p:nvPr>
        </p:nvSpPr>
        <p:spPr/>
        <p:txBody>
          <a:bodyPr/>
          <a:lstStyle/>
          <a:p>
            <a:r>
              <a:rPr lang="en-US" dirty="0"/>
              <a:t>CARES ACT FUNDING</a:t>
            </a:r>
          </a:p>
        </p:txBody>
      </p:sp>
      <p:sp>
        <p:nvSpPr>
          <p:cNvPr id="3" name="Content Placeholder 2">
            <a:extLst>
              <a:ext uri="{FF2B5EF4-FFF2-40B4-BE49-F238E27FC236}">
                <a16:creationId xmlns:a16="http://schemas.microsoft.com/office/drawing/2014/main" id="{75F8D896-0F83-4B86-B288-95304427292A}"/>
              </a:ext>
            </a:extLst>
          </p:cNvPr>
          <p:cNvSpPr>
            <a:spLocks noGrp="1"/>
          </p:cNvSpPr>
          <p:nvPr>
            <p:ph idx="1"/>
          </p:nvPr>
        </p:nvSpPr>
        <p:spPr>
          <a:xfrm>
            <a:off x="1828800" y="1600200"/>
            <a:ext cx="6858000" cy="4876800"/>
          </a:xfrm>
          <a:prstGeom prst="rect">
            <a:avLst/>
          </a:prstGeom>
        </p:spPr>
        <p:txBody>
          <a:bodyPr/>
          <a:lstStyle/>
          <a:p>
            <a:r>
              <a:rPr lang="en-US" dirty="0"/>
              <a:t>All Activities funded </a:t>
            </a:r>
            <a:r>
              <a:rPr lang="en-US" u="sng" dirty="0"/>
              <a:t>MUST</a:t>
            </a:r>
            <a:r>
              <a:rPr lang="en-US" dirty="0"/>
              <a:t>:</a:t>
            </a:r>
          </a:p>
          <a:p>
            <a:r>
              <a:rPr lang="en-US" dirty="0"/>
              <a:t>Prevent, Prepare for, and Respond to the coronavirus crisis!</a:t>
            </a:r>
          </a:p>
          <a:p>
            <a:r>
              <a:rPr lang="en-US" dirty="0"/>
              <a:t>MUST connect to COVID-19</a:t>
            </a:r>
          </a:p>
          <a:p>
            <a:r>
              <a:rPr lang="en-US" dirty="0"/>
              <a:t>DSHA has two CV programs</a:t>
            </a:r>
          </a:p>
          <a:p>
            <a:pPr lvl="1"/>
            <a:r>
              <a:rPr lang="en-US" dirty="0"/>
              <a:t>ESG</a:t>
            </a:r>
          </a:p>
          <a:p>
            <a:pPr lvl="1"/>
            <a:r>
              <a:rPr lang="en-US" dirty="0"/>
              <a:t>CDBG</a:t>
            </a:r>
          </a:p>
          <a:p>
            <a:r>
              <a:rPr lang="en-US" dirty="0"/>
              <a:t>ESG and CDBG are REIMBURSEMENT programs</a:t>
            </a:r>
          </a:p>
          <a:p>
            <a:pPr marL="0" indent="0">
              <a:buNone/>
            </a:pPr>
            <a:endParaRPr lang="en-US" dirty="0"/>
          </a:p>
        </p:txBody>
      </p:sp>
    </p:spTree>
    <p:extLst>
      <p:ext uri="{BB962C8B-B14F-4D97-AF65-F5344CB8AC3E}">
        <p14:creationId xmlns:p14="http://schemas.microsoft.com/office/powerpoint/2010/main" val="4142818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30EEC-8C82-46D3-9EA2-815C78D8CFCA}"/>
              </a:ext>
            </a:extLst>
          </p:cNvPr>
          <p:cNvSpPr>
            <a:spLocks noGrp="1"/>
          </p:cNvSpPr>
          <p:nvPr>
            <p:ph type="title"/>
          </p:nvPr>
        </p:nvSpPr>
        <p:spPr/>
        <p:txBody>
          <a:bodyPr>
            <a:normAutofit fontScale="90000"/>
          </a:bodyPr>
          <a:lstStyle/>
          <a:p>
            <a:r>
              <a:rPr lang="en-US" dirty="0"/>
              <a:t>CDBG CV2 &amp; CV3 Application</a:t>
            </a:r>
          </a:p>
        </p:txBody>
      </p:sp>
      <p:sp>
        <p:nvSpPr>
          <p:cNvPr id="3" name="Content Placeholder 2">
            <a:extLst>
              <a:ext uri="{FF2B5EF4-FFF2-40B4-BE49-F238E27FC236}">
                <a16:creationId xmlns:a16="http://schemas.microsoft.com/office/drawing/2014/main" id="{F61E0DCE-4F95-475B-A931-6AFAC0E2B7AB}"/>
              </a:ext>
            </a:extLst>
          </p:cNvPr>
          <p:cNvSpPr>
            <a:spLocks noGrp="1"/>
          </p:cNvSpPr>
          <p:nvPr>
            <p:ph idx="1"/>
          </p:nvPr>
        </p:nvSpPr>
        <p:spPr>
          <a:xfrm>
            <a:off x="1828800" y="1600200"/>
            <a:ext cx="6858000" cy="4648200"/>
          </a:xfrm>
        </p:spPr>
        <p:txBody>
          <a:bodyPr/>
          <a:lstStyle/>
          <a:p>
            <a:r>
              <a:rPr lang="en-US" dirty="0"/>
              <a:t>Applications and Activities will be evaluated based on their impact and ability to prevent, prepare for and respond to the coronavirus.</a:t>
            </a:r>
          </a:p>
          <a:p>
            <a:r>
              <a:rPr lang="en-US" dirty="0"/>
              <a:t>Applicants must clearly describe needs, solutions, and proposed benefits and accomplishments. </a:t>
            </a:r>
          </a:p>
          <a:p>
            <a:r>
              <a:rPr lang="en-US" dirty="0"/>
              <a:t>Staffing plans for the Activity must also be included</a:t>
            </a:r>
          </a:p>
        </p:txBody>
      </p:sp>
    </p:spTree>
    <p:extLst>
      <p:ext uri="{BB962C8B-B14F-4D97-AF65-F5344CB8AC3E}">
        <p14:creationId xmlns:p14="http://schemas.microsoft.com/office/powerpoint/2010/main" val="3552338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6263-0352-4EFC-9D9E-9FDCD1C11523}"/>
              </a:ext>
            </a:extLst>
          </p:cNvPr>
          <p:cNvSpPr>
            <a:spLocks noGrp="1"/>
          </p:cNvSpPr>
          <p:nvPr>
            <p:ph type="title"/>
          </p:nvPr>
        </p:nvSpPr>
        <p:spPr/>
        <p:txBody>
          <a:bodyPr/>
          <a:lstStyle/>
          <a:p>
            <a:r>
              <a:rPr lang="en-US" dirty="0"/>
              <a:t>Duplication of Benefits</a:t>
            </a:r>
          </a:p>
        </p:txBody>
      </p:sp>
      <p:sp>
        <p:nvSpPr>
          <p:cNvPr id="3" name="Content Placeholder 2">
            <a:extLst>
              <a:ext uri="{FF2B5EF4-FFF2-40B4-BE49-F238E27FC236}">
                <a16:creationId xmlns:a16="http://schemas.microsoft.com/office/drawing/2014/main" id="{BB69ACC4-62D4-4401-86A3-DA0DDE515557}"/>
              </a:ext>
            </a:extLst>
          </p:cNvPr>
          <p:cNvSpPr>
            <a:spLocks noGrp="1"/>
          </p:cNvSpPr>
          <p:nvPr>
            <p:ph idx="1"/>
          </p:nvPr>
        </p:nvSpPr>
        <p:spPr>
          <a:xfrm>
            <a:off x="1828800" y="1600200"/>
            <a:ext cx="6858000" cy="4800600"/>
          </a:xfrm>
        </p:spPr>
        <p:txBody>
          <a:bodyPr/>
          <a:lstStyle/>
          <a:p>
            <a:r>
              <a:rPr lang="en-US" sz="2800" dirty="0"/>
              <a:t>A duplication of benefits occurs when a person, household, business, government, or other entity receives financial assistance from multiple sources for the same purpose, and the total assistance received for that purpose is more than the total need for assistance. </a:t>
            </a:r>
          </a:p>
          <a:p>
            <a:r>
              <a:rPr lang="en-US" sz="2800" dirty="0"/>
              <a:t>DSHA Grantees may not use CV funds for costs already fully covered by other programs</a:t>
            </a:r>
            <a:r>
              <a:rPr lang="en-US" dirty="0"/>
              <a:t>.</a:t>
            </a:r>
          </a:p>
          <a:p>
            <a:endParaRPr lang="en-US" dirty="0"/>
          </a:p>
        </p:txBody>
      </p:sp>
    </p:spTree>
    <p:extLst>
      <p:ext uri="{BB962C8B-B14F-4D97-AF65-F5344CB8AC3E}">
        <p14:creationId xmlns:p14="http://schemas.microsoft.com/office/powerpoint/2010/main" val="1812209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AF73F-EE57-4670-A58D-B3C8BCE068AF}"/>
              </a:ext>
            </a:extLst>
          </p:cNvPr>
          <p:cNvSpPr>
            <a:spLocks noGrp="1"/>
          </p:cNvSpPr>
          <p:nvPr>
            <p:ph type="title"/>
          </p:nvPr>
        </p:nvSpPr>
        <p:spPr/>
        <p:txBody>
          <a:bodyPr/>
          <a:lstStyle/>
          <a:p>
            <a:r>
              <a:rPr lang="en-US" dirty="0"/>
              <a:t>DOB and Recapture</a:t>
            </a:r>
          </a:p>
        </p:txBody>
      </p:sp>
      <p:sp>
        <p:nvSpPr>
          <p:cNvPr id="3" name="Content Placeholder 2">
            <a:extLst>
              <a:ext uri="{FF2B5EF4-FFF2-40B4-BE49-F238E27FC236}">
                <a16:creationId xmlns:a16="http://schemas.microsoft.com/office/drawing/2014/main" id="{E5463ADC-E97F-4869-B192-DCB6BF9E721D}"/>
              </a:ext>
            </a:extLst>
          </p:cNvPr>
          <p:cNvSpPr>
            <a:spLocks noGrp="1"/>
          </p:cNvSpPr>
          <p:nvPr>
            <p:ph idx="1"/>
          </p:nvPr>
        </p:nvSpPr>
        <p:spPr>
          <a:xfrm>
            <a:off x="1828800" y="1295400"/>
            <a:ext cx="6858000" cy="5562600"/>
          </a:xfrm>
        </p:spPr>
        <p:txBody>
          <a:bodyPr/>
          <a:lstStyle/>
          <a:p>
            <a:r>
              <a:rPr lang="en-US" dirty="0"/>
              <a:t>DOB also requires:</a:t>
            </a:r>
          </a:p>
          <a:p>
            <a:r>
              <a:rPr lang="en-US" sz="2800" dirty="0"/>
              <a:t>(1) If any person or entity receiving CDBG-CV assistance (including subrecipients and direct beneficiaries) must agree to repay assistance that is determined to be duplicative; and </a:t>
            </a:r>
          </a:p>
          <a:p>
            <a:r>
              <a:rPr lang="en-US" sz="2800" dirty="0"/>
              <a:t>(2) subrecipients and direct beneficiaries need to assess whether the use of CDBG-CV funds will duplicate financial assistance that is already received by acting reasonably to evaluate need and the resources available to meet that need.</a:t>
            </a:r>
          </a:p>
          <a:p>
            <a:endParaRPr lang="en-US" dirty="0"/>
          </a:p>
        </p:txBody>
      </p:sp>
    </p:spTree>
    <p:extLst>
      <p:ext uri="{BB962C8B-B14F-4D97-AF65-F5344CB8AC3E}">
        <p14:creationId xmlns:p14="http://schemas.microsoft.com/office/powerpoint/2010/main" val="3160019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736A-5ADE-4B9A-A2FA-71F147AE25DC}"/>
              </a:ext>
            </a:extLst>
          </p:cNvPr>
          <p:cNvSpPr>
            <a:spLocks noGrp="1"/>
          </p:cNvSpPr>
          <p:nvPr>
            <p:ph type="title"/>
          </p:nvPr>
        </p:nvSpPr>
        <p:spPr/>
        <p:txBody>
          <a:bodyPr/>
          <a:lstStyle/>
          <a:p>
            <a:r>
              <a:rPr lang="en-US" dirty="0"/>
              <a:t>Duplication of Benefits</a:t>
            </a:r>
          </a:p>
        </p:txBody>
      </p:sp>
      <p:sp>
        <p:nvSpPr>
          <p:cNvPr id="3" name="Content Placeholder 2">
            <a:extLst>
              <a:ext uri="{FF2B5EF4-FFF2-40B4-BE49-F238E27FC236}">
                <a16:creationId xmlns:a16="http://schemas.microsoft.com/office/drawing/2014/main" id="{94873401-9D1D-4FC1-B0CA-C4EE0C161ED4}"/>
              </a:ext>
            </a:extLst>
          </p:cNvPr>
          <p:cNvSpPr>
            <a:spLocks noGrp="1"/>
          </p:cNvSpPr>
          <p:nvPr>
            <p:ph idx="1"/>
          </p:nvPr>
        </p:nvSpPr>
        <p:spPr/>
        <p:txBody>
          <a:bodyPr/>
          <a:lstStyle/>
          <a:p>
            <a:r>
              <a:rPr lang="en-US" dirty="0"/>
              <a:t>DSHA Grantees can prevent duplication of benefits by having an awareness of other assistance that its community may receive for COVID-19 prevention, preparation and response and designing its CV program and activities to target unmet needs.  </a:t>
            </a:r>
          </a:p>
          <a:p>
            <a:endParaRPr lang="en-US" dirty="0"/>
          </a:p>
        </p:txBody>
      </p:sp>
    </p:spTree>
    <p:extLst>
      <p:ext uri="{BB962C8B-B14F-4D97-AF65-F5344CB8AC3E}">
        <p14:creationId xmlns:p14="http://schemas.microsoft.com/office/powerpoint/2010/main" val="366855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C658D-8C3E-40D6-BBB2-AB97640299E0}"/>
              </a:ext>
            </a:extLst>
          </p:cNvPr>
          <p:cNvSpPr>
            <a:spLocks noGrp="1"/>
          </p:cNvSpPr>
          <p:nvPr>
            <p:ph type="title"/>
          </p:nvPr>
        </p:nvSpPr>
        <p:spPr/>
        <p:txBody>
          <a:bodyPr/>
          <a:lstStyle/>
          <a:p>
            <a:r>
              <a:rPr lang="en-US" dirty="0"/>
              <a:t>DSHA CV Applications</a:t>
            </a:r>
          </a:p>
        </p:txBody>
      </p:sp>
      <p:sp>
        <p:nvSpPr>
          <p:cNvPr id="3" name="Content Placeholder 2">
            <a:extLst>
              <a:ext uri="{FF2B5EF4-FFF2-40B4-BE49-F238E27FC236}">
                <a16:creationId xmlns:a16="http://schemas.microsoft.com/office/drawing/2014/main" id="{DB3B96AF-741C-4C3D-B666-89C2135EAA94}"/>
              </a:ext>
            </a:extLst>
          </p:cNvPr>
          <p:cNvSpPr>
            <a:spLocks noGrp="1"/>
          </p:cNvSpPr>
          <p:nvPr>
            <p:ph idx="1"/>
          </p:nvPr>
        </p:nvSpPr>
        <p:spPr/>
        <p:txBody>
          <a:bodyPr/>
          <a:lstStyle/>
          <a:p>
            <a:r>
              <a:rPr lang="en-US" dirty="0"/>
              <a:t>Will be available on </a:t>
            </a:r>
            <a:r>
              <a:rPr lang="en-US" b="1" dirty="0"/>
              <a:t>October 30</a:t>
            </a:r>
          </a:p>
          <a:p>
            <a:r>
              <a:rPr lang="en-US" dirty="0"/>
              <a:t>Answer all questions with detail</a:t>
            </a:r>
          </a:p>
          <a:p>
            <a:r>
              <a:rPr lang="en-US" dirty="0"/>
              <a:t>Application website:</a:t>
            </a:r>
          </a:p>
          <a:p>
            <a:r>
              <a:rPr lang="en-US" dirty="0">
                <a:hlinkClick r:id="rId2"/>
              </a:rPr>
              <a:t>http://www.destatehousing.com/OtherPrograms/dv_esgp.php</a:t>
            </a:r>
          </a:p>
          <a:p>
            <a:r>
              <a:rPr lang="en-US" dirty="0">
                <a:hlinkClick r:id="rId2"/>
              </a:rPr>
              <a:t>http://www.destatehousing.com/Landlords/dv_cdbg.php</a:t>
            </a:r>
            <a:r>
              <a:rPr lang="en-US" dirty="0"/>
              <a:t> </a:t>
            </a:r>
          </a:p>
        </p:txBody>
      </p:sp>
    </p:spTree>
    <p:extLst>
      <p:ext uri="{BB962C8B-B14F-4D97-AF65-F5344CB8AC3E}">
        <p14:creationId xmlns:p14="http://schemas.microsoft.com/office/powerpoint/2010/main" val="21299689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88664-19C2-45FD-9593-E2B358E16D6F}"/>
              </a:ext>
            </a:extLst>
          </p:cNvPr>
          <p:cNvSpPr>
            <a:spLocks noGrp="1"/>
          </p:cNvSpPr>
          <p:nvPr>
            <p:ph type="title"/>
          </p:nvPr>
        </p:nvSpPr>
        <p:spPr/>
        <p:txBody>
          <a:bodyPr/>
          <a:lstStyle/>
          <a:p>
            <a:r>
              <a:rPr lang="en-US" dirty="0"/>
              <a:t>ESG and CDBG</a:t>
            </a:r>
          </a:p>
        </p:txBody>
      </p:sp>
      <p:sp>
        <p:nvSpPr>
          <p:cNvPr id="3" name="Content Placeholder 2">
            <a:extLst>
              <a:ext uri="{FF2B5EF4-FFF2-40B4-BE49-F238E27FC236}">
                <a16:creationId xmlns:a16="http://schemas.microsoft.com/office/drawing/2014/main" id="{0CD1DDD1-068A-41CD-8772-E12D38E0D17B}"/>
              </a:ext>
            </a:extLst>
          </p:cNvPr>
          <p:cNvSpPr>
            <a:spLocks noGrp="1"/>
          </p:cNvSpPr>
          <p:nvPr>
            <p:ph idx="1"/>
          </p:nvPr>
        </p:nvSpPr>
        <p:spPr/>
        <p:txBody>
          <a:bodyPr/>
          <a:lstStyle/>
          <a:p>
            <a:r>
              <a:rPr lang="en-US" b="1" dirty="0"/>
              <a:t>Open Discussion</a:t>
            </a:r>
          </a:p>
          <a:p>
            <a:pPr lvl="1"/>
            <a:r>
              <a:rPr lang="en-US" i="1" dirty="0"/>
              <a:t>Opportunity for applicants to ask questions</a:t>
            </a:r>
          </a:p>
          <a:p>
            <a:pPr lvl="1"/>
            <a:r>
              <a:rPr lang="en-US" i="1" dirty="0"/>
              <a:t>Ask questions in chat box</a:t>
            </a:r>
          </a:p>
          <a:p>
            <a:pPr lvl="1"/>
            <a:endParaRPr lang="en-US" i="1" dirty="0"/>
          </a:p>
          <a:p>
            <a:endParaRPr lang="en-US" dirty="0"/>
          </a:p>
        </p:txBody>
      </p:sp>
    </p:spTree>
    <p:extLst>
      <p:ext uri="{BB962C8B-B14F-4D97-AF65-F5344CB8AC3E}">
        <p14:creationId xmlns:p14="http://schemas.microsoft.com/office/powerpoint/2010/main" val="2238115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atin typeface="Cambria" panose="02040503050406030204" pitchFamily="18" charset="0"/>
              </a:rPr>
              <a:t>DSHA Contact Information</a:t>
            </a:r>
          </a:p>
        </p:txBody>
      </p:sp>
      <p:sp>
        <p:nvSpPr>
          <p:cNvPr id="3" name="Content Placeholder 2"/>
          <p:cNvSpPr>
            <a:spLocks noGrp="1"/>
          </p:cNvSpPr>
          <p:nvPr>
            <p:ph sz="half" idx="1"/>
          </p:nvPr>
        </p:nvSpPr>
        <p:spPr>
          <a:xfrm>
            <a:off x="1828800" y="1600201"/>
            <a:ext cx="3352800" cy="3810000"/>
          </a:xfrm>
        </p:spPr>
        <p:txBody>
          <a:bodyPr/>
          <a:lstStyle/>
          <a:p>
            <a:pPr marL="0" indent="0">
              <a:spcBef>
                <a:spcPts val="0"/>
              </a:spcBef>
              <a:buNone/>
            </a:pPr>
            <a:r>
              <a:rPr lang="en-US" sz="2000" b="1" dirty="0"/>
              <a:t>Alice Davis</a:t>
            </a:r>
          </a:p>
          <a:p>
            <a:pPr marL="0" indent="0">
              <a:spcBef>
                <a:spcPts val="0"/>
              </a:spcBef>
              <a:buNone/>
            </a:pPr>
            <a:r>
              <a:rPr lang="en-US" sz="2000" dirty="0"/>
              <a:t>ESG Program Manager</a:t>
            </a:r>
          </a:p>
          <a:p>
            <a:pPr marL="0" indent="0">
              <a:spcBef>
                <a:spcPts val="0"/>
              </a:spcBef>
              <a:buNone/>
            </a:pPr>
            <a:r>
              <a:rPr lang="en-US" sz="2000" dirty="0"/>
              <a:t>Phone:  302-739-0246</a:t>
            </a:r>
          </a:p>
          <a:p>
            <a:pPr marL="0" indent="0">
              <a:spcBef>
                <a:spcPts val="0"/>
              </a:spcBef>
              <a:buNone/>
            </a:pPr>
            <a:r>
              <a:rPr lang="en-US" sz="2000" dirty="0"/>
              <a:t>Email:    </a:t>
            </a:r>
            <a:r>
              <a:rPr lang="en-US" sz="2000" dirty="0">
                <a:hlinkClick r:id="rId3"/>
              </a:rPr>
              <a:t>alice@destatehousing.com</a:t>
            </a:r>
            <a:endParaRPr lang="en-US" sz="2000" dirty="0"/>
          </a:p>
          <a:p>
            <a:pPr marL="0" indent="0">
              <a:spcBef>
                <a:spcPts val="0"/>
              </a:spcBef>
              <a:buNone/>
            </a:pPr>
            <a:endParaRPr lang="en-US" sz="2400" b="1" dirty="0"/>
          </a:p>
          <a:p>
            <a:pPr marL="0" indent="0">
              <a:spcBef>
                <a:spcPts val="0"/>
              </a:spcBef>
              <a:buNone/>
            </a:pPr>
            <a:r>
              <a:rPr lang="en-US" sz="2000" b="1" dirty="0"/>
              <a:t>Andy Lorenz</a:t>
            </a:r>
          </a:p>
          <a:p>
            <a:pPr marL="0" indent="0">
              <a:spcBef>
                <a:spcPts val="0"/>
              </a:spcBef>
              <a:buNone/>
            </a:pPr>
            <a:r>
              <a:rPr lang="en-US" sz="2000" dirty="0"/>
              <a:t>CDBG Program Manager</a:t>
            </a:r>
          </a:p>
          <a:p>
            <a:pPr marL="0" indent="0">
              <a:spcBef>
                <a:spcPts val="0"/>
              </a:spcBef>
              <a:buNone/>
            </a:pPr>
            <a:r>
              <a:rPr lang="en-US" sz="2000" dirty="0"/>
              <a:t>Phone:  302-739-0261</a:t>
            </a:r>
          </a:p>
          <a:p>
            <a:pPr marL="0" indent="0">
              <a:spcBef>
                <a:spcPts val="0"/>
              </a:spcBef>
              <a:buNone/>
            </a:pPr>
            <a:r>
              <a:rPr lang="en-US" sz="2000" dirty="0"/>
              <a:t>Email:</a:t>
            </a:r>
          </a:p>
          <a:p>
            <a:pPr marL="0" indent="0">
              <a:spcBef>
                <a:spcPts val="0"/>
              </a:spcBef>
              <a:buNone/>
            </a:pPr>
            <a:r>
              <a:rPr lang="en-US" sz="2000" dirty="0">
                <a:hlinkClick r:id="rId4"/>
              </a:rPr>
              <a:t>andy@destatehousing.com</a:t>
            </a:r>
            <a:endParaRPr lang="en-US" sz="2000" dirty="0"/>
          </a:p>
          <a:p>
            <a:pPr marL="0" indent="0">
              <a:spcBef>
                <a:spcPts val="0"/>
              </a:spcBef>
              <a:buNone/>
            </a:pPr>
            <a:endParaRPr lang="en-US" sz="2000" dirty="0"/>
          </a:p>
          <a:p>
            <a:pPr marL="0" indent="0">
              <a:spcBef>
                <a:spcPts val="0"/>
              </a:spcBef>
              <a:buNone/>
            </a:pPr>
            <a:endParaRPr lang="en-US" sz="2000" dirty="0"/>
          </a:p>
          <a:p>
            <a:pPr marL="0" indent="0">
              <a:spcBef>
                <a:spcPts val="0"/>
              </a:spcBef>
              <a:buNone/>
            </a:pPr>
            <a:endParaRPr lang="en-US" sz="2400" dirty="0"/>
          </a:p>
          <a:p>
            <a:pPr marL="0" indent="0" algn="ctr">
              <a:spcBef>
                <a:spcPts val="0"/>
              </a:spcBef>
              <a:buNone/>
            </a:pPr>
            <a:r>
              <a:rPr lang="en-US" i="1" dirty="0"/>
              <a:t>Thank you for joining us today! </a:t>
            </a:r>
          </a:p>
        </p:txBody>
      </p:sp>
      <p:sp>
        <p:nvSpPr>
          <p:cNvPr id="4" name="Content Placeholder 3">
            <a:extLst>
              <a:ext uri="{FF2B5EF4-FFF2-40B4-BE49-F238E27FC236}">
                <a16:creationId xmlns:a16="http://schemas.microsoft.com/office/drawing/2014/main" id="{61B38B0D-39F6-48D5-92A5-54CB90020129}"/>
              </a:ext>
            </a:extLst>
          </p:cNvPr>
          <p:cNvSpPr>
            <a:spLocks noGrp="1"/>
          </p:cNvSpPr>
          <p:nvPr>
            <p:ph sz="half" idx="2"/>
          </p:nvPr>
        </p:nvSpPr>
        <p:spPr>
          <a:xfrm>
            <a:off x="5334000" y="1600200"/>
            <a:ext cx="3505200" cy="4190999"/>
          </a:xfrm>
        </p:spPr>
        <p:txBody>
          <a:bodyPr/>
          <a:lstStyle/>
          <a:p>
            <a:pPr marL="0" indent="0">
              <a:spcBef>
                <a:spcPts val="0"/>
              </a:spcBef>
              <a:buNone/>
            </a:pPr>
            <a:r>
              <a:rPr lang="en-US" sz="2000" b="1" dirty="0"/>
              <a:t>Cindy Deakyne</a:t>
            </a:r>
          </a:p>
          <a:p>
            <a:pPr marL="0" indent="0">
              <a:spcBef>
                <a:spcPts val="0"/>
              </a:spcBef>
              <a:buNone/>
            </a:pPr>
            <a:r>
              <a:rPr lang="en-US" sz="2000" dirty="0"/>
              <a:t>Housing Development Administrator</a:t>
            </a:r>
          </a:p>
          <a:p>
            <a:pPr marL="0" indent="0">
              <a:spcBef>
                <a:spcPts val="0"/>
              </a:spcBef>
              <a:buNone/>
            </a:pPr>
            <a:r>
              <a:rPr lang="en-US" sz="2000" dirty="0"/>
              <a:t>Phone:  302-739-0291</a:t>
            </a:r>
          </a:p>
          <a:p>
            <a:pPr marL="0" indent="0">
              <a:spcBef>
                <a:spcPts val="0"/>
              </a:spcBef>
              <a:buNone/>
            </a:pPr>
            <a:r>
              <a:rPr lang="en-US" sz="2000" dirty="0"/>
              <a:t>Email:	  </a:t>
            </a:r>
            <a:r>
              <a:rPr lang="en-US" sz="2000" dirty="0">
                <a:hlinkClick r:id="rId5"/>
              </a:rPr>
              <a:t>Cindy@destatehousing.com</a:t>
            </a:r>
            <a:endParaRPr lang="en-US" sz="2000" dirty="0"/>
          </a:p>
          <a:p>
            <a:pPr marL="0" indent="0">
              <a:buNone/>
            </a:pPr>
            <a:endParaRPr lang="en-US" sz="2000" dirty="0"/>
          </a:p>
          <a:p>
            <a:pPr marL="0" indent="0">
              <a:buNone/>
            </a:pPr>
            <a:r>
              <a:rPr lang="en-US" sz="2000" dirty="0"/>
              <a:t>Dawn Favors Jopp</a:t>
            </a:r>
          </a:p>
          <a:p>
            <a:pPr marL="0" indent="0">
              <a:buNone/>
            </a:pPr>
            <a:r>
              <a:rPr lang="en-US" sz="2000" dirty="0"/>
              <a:t>Housing Program Specialist</a:t>
            </a:r>
          </a:p>
          <a:p>
            <a:pPr marL="0" indent="0">
              <a:buNone/>
            </a:pPr>
            <a:r>
              <a:rPr lang="en-US" sz="2000" dirty="0"/>
              <a:t>302-739-0246</a:t>
            </a:r>
          </a:p>
          <a:p>
            <a:pPr marL="0" indent="0">
              <a:buNone/>
            </a:pPr>
            <a:r>
              <a:rPr lang="en-US" sz="2000" dirty="0"/>
              <a:t>Email:</a:t>
            </a:r>
          </a:p>
          <a:p>
            <a:pPr marL="0" indent="0">
              <a:buNone/>
            </a:pPr>
            <a:r>
              <a:rPr lang="en-US" sz="2000" dirty="0">
                <a:hlinkClick r:id="rId6"/>
              </a:rPr>
              <a:t>Dawn@destatehousing.com</a:t>
            </a:r>
            <a:r>
              <a:rPr lang="en-US" sz="2000" dirty="0"/>
              <a:t> </a:t>
            </a:r>
          </a:p>
        </p:txBody>
      </p:sp>
    </p:spTree>
    <p:extLst>
      <p:ext uri="{BB962C8B-B14F-4D97-AF65-F5344CB8AC3E}">
        <p14:creationId xmlns:p14="http://schemas.microsoft.com/office/powerpoint/2010/main" val="90596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2D052-2370-4060-9E2C-15C1E76DDB5F}"/>
              </a:ext>
            </a:extLst>
          </p:cNvPr>
          <p:cNvSpPr>
            <a:spLocks noGrp="1"/>
          </p:cNvSpPr>
          <p:nvPr>
            <p:ph type="title"/>
          </p:nvPr>
        </p:nvSpPr>
        <p:spPr/>
        <p:txBody>
          <a:bodyPr>
            <a:normAutofit fontScale="90000"/>
          </a:bodyPr>
          <a:lstStyle/>
          <a:p>
            <a:r>
              <a:rPr lang="en-US" dirty="0"/>
              <a:t>EMERGENCY SOLUTIONS GRANT (CV -2)</a:t>
            </a:r>
          </a:p>
        </p:txBody>
      </p:sp>
      <p:sp>
        <p:nvSpPr>
          <p:cNvPr id="3" name="Content Placeholder 2">
            <a:extLst>
              <a:ext uri="{FF2B5EF4-FFF2-40B4-BE49-F238E27FC236}">
                <a16:creationId xmlns:a16="http://schemas.microsoft.com/office/drawing/2014/main" id="{9E907D63-F286-40CE-866F-A0FA88A24255}"/>
              </a:ext>
            </a:extLst>
          </p:cNvPr>
          <p:cNvSpPr>
            <a:spLocks noGrp="1"/>
          </p:cNvSpPr>
          <p:nvPr>
            <p:ph idx="1"/>
          </p:nvPr>
        </p:nvSpPr>
        <p:spPr>
          <a:xfrm>
            <a:off x="1828800" y="1600200"/>
            <a:ext cx="6858000" cy="4800600"/>
          </a:xfrm>
        </p:spPr>
        <p:txBody>
          <a:bodyPr/>
          <a:lstStyle/>
          <a:p>
            <a:r>
              <a:rPr lang="en-US" dirty="0"/>
              <a:t>DSHA’s second round</a:t>
            </a:r>
          </a:p>
          <a:p>
            <a:r>
              <a:rPr lang="en-US" dirty="0"/>
              <a:t>$1,527,664 Available</a:t>
            </a:r>
          </a:p>
          <a:p>
            <a:r>
              <a:rPr lang="en-US" dirty="0"/>
              <a:t>Funds are available statewide with a </a:t>
            </a:r>
            <a:r>
              <a:rPr lang="en-US" u="sng" dirty="0"/>
              <a:t>priority</a:t>
            </a:r>
            <a:r>
              <a:rPr lang="en-US" dirty="0"/>
              <a:t> to target Kent and Sussex Counties. </a:t>
            </a:r>
          </a:p>
          <a:p>
            <a:r>
              <a:rPr lang="en-US" dirty="0"/>
              <a:t>DSHA reserves the right to reduce requested amounts or to not fund specific Activities identified in an application</a:t>
            </a:r>
          </a:p>
          <a:p>
            <a:pPr lvl="1"/>
            <a:endParaRPr lang="en-US" dirty="0"/>
          </a:p>
          <a:p>
            <a:endParaRPr lang="en-US" dirty="0"/>
          </a:p>
        </p:txBody>
      </p:sp>
    </p:spTree>
    <p:extLst>
      <p:ext uri="{BB962C8B-B14F-4D97-AF65-F5344CB8AC3E}">
        <p14:creationId xmlns:p14="http://schemas.microsoft.com/office/powerpoint/2010/main" val="267179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EC88-439E-4323-A750-3B32683228AA}"/>
              </a:ext>
            </a:extLst>
          </p:cNvPr>
          <p:cNvSpPr>
            <a:spLocks noGrp="1"/>
          </p:cNvSpPr>
          <p:nvPr>
            <p:ph type="title"/>
          </p:nvPr>
        </p:nvSpPr>
        <p:spPr/>
        <p:txBody>
          <a:bodyPr>
            <a:normAutofit fontScale="90000"/>
          </a:bodyPr>
          <a:lstStyle/>
          <a:p>
            <a:r>
              <a:rPr lang="en-US" dirty="0"/>
              <a:t>EMERGENCY SOLUTIONS GRANT (CV -2)</a:t>
            </a:r>
          </a:p>
        </p:txBody>
      </p:sp>
      <p:sp>
        <p:nvSpPr>
          <p:cNvPr id="3" name="Content Placeholder 2">
            <a:extLst>
              <a:ext uri="{FF2B5EF4-FFF2-40B4-BE49-F238E27FC236}">
                <a16:creationId xmlns:a16="http://schemas.microsoft.com/office/drawing/2014/main" id="{C36C2C37-BC83-4EE3-A538-F4C7A4B7FDFF}"/>
              </a:ext>
            </a:extLst>
          </p:cNvPr>
          <p:cNvSpPr>
            <a:spLocks noGrp="1"/>
          </p:cNvSpPr>
          <p:nvPr>
            <p:ph idx="1"/>
          </p:nvPr>
        </p:nvSpPr>
        <p:spPr>
          <a:xfrm>
            <a:off x="1828800" y="1600200"/>
            <a:ext cx="6858000" cy="5105400"/>
          </a:xfrm>
        </p:spPr>
        <p:txBody>
          <a:bodyPr/>
          <a:lstStyle/>
          <a:p>
            <a:r>
              <a:rPr lang="en-US" dirty="0"/>
              <a:t>Eligible Applicants:</a:t>
            </a:r>
          </a:p>
          <a:p>
            <a:pPr lvl="1"/>
            <a:r>
              <a:rPr lang="en-US" dirty="0"/>
              <a:t>qualified nonprofit organizations;</a:t>
            </a:r>
          </a:p>
          <a:p>
            <a:pPr lvl="1"/>
            <a:r>
              <a:rPr lang="en-US" dirty="0"/>
              <a:t>units of local governments;</a:t>
            </a:r>
          </a:p>
          <a:p>
            <a:pPr lvl="1"/>
            <a:r>
              <a:rPr lang="en-US" dirty="0"/>
              <a:t>faith-based organizations (non-religious public services) </a:t>
            </a:r>
          </a:p>
          <a:p>
            <a:pPr lvl="1"/>
            <a:r>
              <a:rPr lang="en-US" dirty="0"/>
              <a:t>Applicants must be interested in providing eligible services of the ESG-CV program that address one or more of the public needs in the State of Delaware with priority given to Kent and Sussex</a:t>
            </a:r>
          </a:p>
        </p:txBody>
      </p:sp>
    </p:spTree>
    <p:extLst>
      <p:ext uri="{BB962C8B-B14F-4D97-AF65-F5344CB8AC3E}">
        <p14:creationId xmlns:p14="http://schemas.microsoft.com/office/powerpoint/2010/main" val="25581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95E5-FBCE-4C4E-9172-43119F8DCDCD}"/>
              </a:ext>
            </a:extLst>
          </p:cNvPr>
          <p:cNvSpPr>
            <a:spLocks noGrp="1"/>
          </p:cNvSpPr>
          <p:nvPr>
            <p:ph type="title"/>
          </p:nvPr>
        </p:nvSpPr>
        <p:spPr/>
        <p:txBody>
          <a:bodyPr>
            <a:normAutofit fontScale="90000"/>
          </a:bodyPr>
          <a:lstStyle/>
          <a:p>
            <a:r>
              <a:rPr lang="en-US" dirty="0"/>
              <a:t>ESG CV 2</a:t>
            </a:r>
            <a:br>
              <a:rPr lang="en-US" dirty="0"/>
            </a:br>
            <a:r>
              <a:rPr lang="en-US" dirty="0"/>
              <a:t>ELIGIBLE ACTIVIES</a:t>
            </a:r>
          </a:p>
        </p:txBody>
      </p:sp>
      <p:sp>
        <p:nvSpPr>
          <p:cNvPr id="3" name="Content Placeholder 2">
            <a:extLst>
              <a:ext uri="{FF2B5EF4-FFF2-40B4-BE49-F238E27FC236}">
                <a16:creationId xmlns:a16="http://schemas.microsoft.com/office/drawing/2014/main" id="{6FAD1820-A69E-4166-AFE8-66E4730AC42D}"/>
              </a:ext>
            </a:extLst>
          </p:cNvPr>
          <p:cNvSpPr>
            <a:spLocks noGrp="1"/>
          </p:cNvSpPr>
          <p:nvPr>
            <p:ph idx="1"/>
          </p:nvPr>
        </p:nvSpPr>
        <p:spPr>
          <a:xfrm>
            <a:off x="1828800" y="1600200"/>
            <a:ext cx="6858000" cy="4800600"/>
          </a:xfrm>
        </p:spPr>
        <p:txBody>
          <a:bodyPr/>
          <a:lstStyle/>
          <a:p>
            <a:r>
              <a:rPr lang="en-US" dirty="0"/>
              <a:t>ESG-CV Funds may be used  for programs for individuals and families who are experiencing homelessness or at risk of becoming homeless as defined in 24 CFR 576.  </a:t>
            </a:r>
          </a:p>
          <a:p>
            <a:r>
              <a:rPr lang="en-US" dirty="0"/>
              <a:t>ESG Rules, Regulations, Guidelines for CV available at:</a:t>
            </a:r>
          </a:p>
          <a:p>
            <a:r>
              <a:rPr lang="en-US" dirty="0">
                <a:hlinkClick r:id="rId2"/>
              </a:rPr>
              <a:t>http://www.destatehousing.com/OtherPrograms/dv_esgp.php</a:t>
            </a:r>
            <a:r>
              <a:rPr lang="en-US" dirty="0"/>
              <a:t> 	 </a:t>
            </a:r>
          </a:p>
          <a:p>
            <a:endParaRPr lang="en-US" dirty="0"/>
          </a:p>
        </p:txBody>
      </p:sp>
    </p:spTree>
    <p:extLst>
      <p:ext uri="{BB962C8B-B14F-4D97-AF65-F5344CB8AC3E}">
        <p14:creationId xmlns:p14="http://schemas.microsoft.com/office/powerpoint/2010/main" val="272044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1DD06-F747-4C76-83F6-B588AB1B0538}"/>
              </a:ext>
            </a:extLst>
          </p:cNvPr>
          <p:cNvSpPr>
            <a:spLocks noGrp="1"/>
          </p:cNvSpPr>
          <p:nvPr>
            <p:ph type="title"/>
          </p:nvPr>
        </p:nvSpPr>
        <p:spPr/>
        <p:txBody>
          <a:bodyPr>
            <a:normAutofit fontScale="90000"/>
          </a:bodyPr>
          <a:lstStyle/>
          <a:p>
            <a:r>
              <a:rPr lang="en-US" dirty="0"/>
              <a:t>ESG CV 2</a:t>
            </a:r>
            <a:br>
              <a:rPr lang="en-US" dirty="0"/>
            </a:br>
            <a:r>
              <a:rPr lang="en-US" dirty="0"/>
              <a:t>ELIGIBLE ACTIVIES </a:t>
            </a:r>
          </a:p>
        </p:txBody>
      </p:sp>
      <p:sp>
        <p:nvSpPr>
          <p:cNvPr id="3" name="Content Placeholder 2">
            <a:extLst>
              <a:ext uri="{FF2B5EF4-FFF2-40B4-BE49-F238E27FC236}">
                <a16:creationId xmlns:a16="http://schemas.microsoft.com/office/drawing/2014/main" id="{AEF440B9-1E42-40EC-AB2A-AF4089903887}"/>
              </a:ext>
            </a:extLst>
          </p:cNvPr>
          <p:cNvSpPr>
            <a:spLocks noGrp="1"/>
          </p:cNvSpPr>
          <p:nvPr>
            <p:ph idx="1"/>
          </p:nvPr>
        </p:nvSpPr>
        <p:spPr/>
        <p:txBody>
          <a:bodyPr/>
          <a:lstStyle/>
          <a:p>
            <a:r>
              <a:rPr lang="en-US" dirty="0"/>
              <a:t>HMIS</a:t>
            </a:r>
          </a:p>
          <a:p>
            <a:r>
              <a:rPr lang="en-US" dirty="0"/>
              <a:t>Shelter Operations</a:t>
            </a:r>
          </a:p>
          <a:p>
            <a:r>
              <a:rPr lang="en-US" dirty="0"/>
              <a:t>Rapid Re-Housing</a:t>
            </a:r>
          </a:p>
          <a:p>
            <a:r>
              <a:rPr lang="en-US" dirty="0"/>
              <a:t>Street Outreach</a:t>
            </a:r>
          </a:p>
          <a:p>
            <a:r>
              <a:rPr lang="en-US" dirty="0"/>
              <a:t>Homeless Prevention</a:t>
            </a:r>
          </a:p>
          <a:p>
            <a:pPr lvl="1"/>
            <a:r>
              <a:rPr lang="en-US" dirty="0"/>
              <a:t>Legal Services</a:t>
            </a:r>
          </a:p>
          <a:p>
            <a:pPr lvl="1"/>
            <a:r>
              <a:rPr lang="en-US" dirty="0"/>
              <a:t>Established Arrearages Programs</a:t>
            </a:r>
          </a:p>
          <a:p>
            <a:pPr lvl="1"/>
            <a:endParaRPr lang="en-US" dirty="0"/>
          </a:p>
        </p:txBody>
      </p:sp>
    </p:spTree>
    <p:extLst>
      <p:ext uri="{BB962C8B-B14F-4D97-AF65-F5344CB8AC3E}">
        <p14:creationId xmlns:p14="http://schemas.microsoft.com/office/powerpoint/2010/main" val="316879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DE83-B7D5-4FE9-9F3B-F224F620C0CC}"/>
              </a:ext>
            </a:extLst>
          </p:cNvPr>
          <p:cNvSpPr>
            <a:spLocks noGrp="1"/>
          </p:cNvSpPr>
          <p:nvPr>
            <p:ph type="title"/>
          </p:nvPr>
        </p:nvSpPr>
        <p:spPr/>
        <p:txBody>
          <a:bodyPr>
            <a:normAutofit fontScale="90000"/>
          </a:bodyPr>
          <a:lstStyle/>
          <a:p>
            <a:r>
              <a:rPr lang="en-US" dirty="0"/>
              <a:t>EMERGENCY SOLUTIONS GRANT (CV -2)</a:t>
            </a:r>
          </a:p>
        </p:txBody>
      </p:sp>
      <p:graphicFrame>
        <p:nvGraphicFramePr>
          <p:cNvPr id="4" name="Content Placeholder 3">
            <a:extLst>
              <a:ext uri="{FF2B5EF4-FFF2-40B4-BE49-F238E27FC236}">
                <a16:creationId xmlns:a16="http://schemas.microsoft.com/office/drawing/2014/main" id="{D97D09CF-C9AF-4EB4-872D-1C0D796E3AFE}"/>
              </a:ext>
            </a:extLst>
          </p:cNvPr>
          <p:cNvGraphicFramePr>
            <a:graphicFrameLocks noGrp="1"/>
          </p:cNvGraphicFramePr>
          <p:nvPr>
            <p:ph idx="1"/>
            <p:extLst>
              <p:ext uri="{D42A27DB-BD31-4B8C-83A1-F6EECF244321}">
                <p14:modId xmlns:p14="http://schemas.microsoft.com/office/powerpoint/2010/main" val="2519202452"/>
              </p:ext>
            </p:extLst>
          </p:nvPr>
        </p:nvGraphicFramePr>
        <p:xfrm>
          <a:off x="2362200" y="1718310"/>
          <a:ext cx="6096000" cy="39776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944029472"/>
                    </a:ext>
                  </a:extLst>
                </a:gridCol>
                <a:gridCol w="3048000">
                  <a:extLst>
                    <a:ext uri="{9D8B030D-6E8A-4147-A177-3AD203B41FA5}">
                      <a16:colId xmlns:a16="http://schemas.microsoft.com/office/drawing/2014/main" val="867291859"/>
                    </a:ext>
                  </a:extLst>
                </a:gridCol>
              </a:tblGrid>
              <a:tr h="370840">
                <a:tc>
                  <a:txBody>
                    <a:bodyPr/>
                    <a:lstStyle/>
                    <a:p>
                      <a:r>
                        <a:rPr lang="en-US" dirty="0"/>
                        <a:t>Eligible Activities</a:t>
                      </a:r>
                    </a:p>
                  </a:txBody>
                  <a:tcPr/>
                </a:tc>
                <a:tc>
                  <a:txBody>
                    <a:bodyPr/>
                    <a:lstStyle/>
                    <a:p>
                      <a:r>
                        <a:rPr lang="en-US" dirty="0"/>
                        <a:t>ESG –CV2 Set-Asides</a:t>
                      </a:r>
                    </a:p>
                  </a:txBody>
                  <a:tcPr/>
                </a:tc>
                <a:extLst>
                  <a:ext uri="{0D108BD9-81ED-4DB2-BD59-A6C34878D82A}">
                    <a16:rowId xmlns:a16="http://schemas.microsoft.com/office/drawing/2014/main" val="3365393413"/>
                  </a:ext>
                </a:extLst>
              </a:tr>
              <a:tr h="370840">
                <a:tc>
                  <a:txBody>
                    <a:bodyPr/>
                    <a:lstStyle/>
                    <a:p>
                      <a:r>
                        <a:rPr lang="en-US" dirty="0"/>
                        <a:t>State Admin</a:t>
                      </a:r>
                    </a:p>
                  </a:txBody>
                  <a:tcPr/>
                </a:tc>
                <a:tc>
                  <a:txBody>
                    <a:bodyPr/>
                    <a:lstStyle/>
                    <a:p>
                      <a:pPr algn="ctr"/>
                      <a:r>
                        <a:rPr lang="en-US" dirty="0"/>
                        <a:t>$152,766</a:t>
                      </a:r>
                    </a:p>
                  </a:txBody>
                  <a:tcPr anchor="ctr"/>
                </a:tc>
                <a:extLst>
                  <a:ext uri="{0D108BD9-81ED-4DB2-BD59-A6C34878D82A}">
                    <a16:rowId xmlns:a16="http://schemas.microsoft.com/office/drawing/2014/main" val="2521983980"/>
                  </a:ext>
                </a:extLst>
              </a:tr>
              <a:tr h="370840">
                <a:tc>
                  <a:txBody>
                    <a:bodyPr/>
                    <a:lstStyle/>
                    <a:p>
                      <a:r>
                        <a:rPr lang="en-US" dirty="0"/>
                        <a:t>HMIS</a:t>
                      </a:r>
                    </a:p>
                  </a:txBody>
                  <a:tcPr/>
                </a:tc>
                <a:tc>
                  <a:txBody>
                    <a:bodyPr/>
                    <a:lstStyle/>
                    <a:p>
                      <a:pPr algn="ctr"/>
                      <a:r>
                        <a:rPr lang="en-US" dirty="0"/>
                        <a:t>50,000</a:t>
                      </a:r>
                    </a:p>
                  </a:txBody>
                  <a:tcPr anchor="ctr"/>
                </a:tc>
                <a:extLst>
                  <a:ext uri="{0D108BD9-81ED-4DB2-BD59-A6C34878D82A}">
                    <a16:rowId xmlns:a16="http://schemas.microsoft.com/office/drawing/2014/main" val="2401902386"/>
                  </a:ext>
                </a:extLst>
              </a:tr>
              <a:tr h="370840">
                <a:tc>
                  <a:txBody>
                    <a:bodyPr/>
                    <a:lstStyle/>
                    <a:p>
                      <a:r>
                        <a:rPr lang="en-US" dirty="0"/>
                        <a:t>Shelter Operations</a:t>
                      </a:r>
                    </a:p>
                  </a:txBody>
                  <a:tcPr/>
                </a:tc>
                <a:tc>
                  <a:txBody>
                    <a:bodyPr/>
                    <a:lstStyle/>
                    <a:p>
                      <a:pPr algn="ctr"/>
                      <a:r>
                        <a:rPr lang="en-US" dirty="0"/>
                        <a:t>174,898</a:t>
                      </a:r>
                    </a:p>
                  </a:txBody>
                  <a:tcPr anchor="ctr"/>
                </a:tc>
                <a:extLst>
                  <a:ext uri="{0D108BD9-81ED-4DB2-BD59-A6C34878D82A}">
                    <a16:rowId xmlns:a16="http://schemas.microsoft.com/office/drawing/2014/main" val="489253690"/>
                  </a:ext>
                </a:extLst>
              </a:tr>
              <a:tr h="370840">
                <a:tc>
                  <a:txBody>
                    <a:bodyPr/>
                    <a:lstStyle/>
                    <a:p>
                      <a:r>
                        <a:rPr lang="en-US" dirty="0"/>
                        <a:t>Rapid Re-Housing</a:t>
                      </a:r>
                    </a:p>
                    <a:p>
                      <a:r>
                        <a:rPr lang="en-US" dirty="0"/>
                        <a:t>Hotel/Motel Vouchers</a:t>
                      </a:r>
                    </a:p>
                  </a:txBody>
                  <a:tcPr/>
                </a:tc>
                <a:tc>
                  <a:txBody>
                    <a:bodyPr/>
                    <a:lstStyle/>
                    <a:p>
                      <a:pPr algn="ctr"/>
                      <a:endParaRPr lang="en-US" dirty="0"/>
                    </a:p>
                    <a:p>
                      <a:pPr algn="ctr"/>
                      <a:r>
                        <a:rPr lang="en-US" dirty="0"/>
                        <a:t>500,000</a:t>
                      </a:r>
                    </a:p>
                  </a:txBody>
                  <a:tcPr anchor="ctr"/>
                </a:tc>
                <a:extLst>
                  <a:ext uri="{0D108BD9-81ED-4DB2-BD59-A6C34878D82A}">
                    <a16:rowId xmlns:a16="http://schemas.microsoft.com/office/drawing/2014/main" val="496970001"/>
                  </a:ext>
                </a:extLst>
              </a:tr>
              <a:tr h="370840">
                <a:tc>
                  <a:txBody>
                    <a:bodyPr/>
                    <a:lstStyle/>
                    <a:p>
                      <a:r>
                        <a:rPr lang="en-US" dirty="0"/>
                        <a:t>Rapid Re-Housing</a:t>
                      </a:r>
                    </a:p>
                  </a:txBody>
                  <a:tcPr/>
                </a:tc>
                <a:tc>
                  <a:txBody>
                    <a:bodyPr/>
                    <a:lstStyle/>
                    <a:p>
                      <a:pPr algn="ctr"/>
                      <a:r>
                        <a:rPr lang="en-US" dirty="0"/>
                        <a:t>225,000</a:t>
                      </a:r>
                    </a:p>
                  </a:txBody>
                  <a:tcPr anchor="ctr"/>
                </a:tc>
                <a:extLst>
                  <a:ext uri="{0D108BD9-81ED-4DB2-BD59-A6C34878D82A}">
                    <a16:rowId xmlns:a16="http://schemas.microsoft.com/office/drawing/2014/main" val="4270533064"/>
                  </a:ext>
                </a:extLst>
              </a:tr>
              <a:tr h="370840">
                <a:tc>
                  <a:txBody>
                    <a:bodyPr/>
                    <a:lstStyle/>
                    <a:p>
                      <a:r>
                        <a:rPr lang="en-US" dirty="0"/>
                        <a:t>Street Outreach</a:t>
                      </a:r>
                    </a:p>
                  </a:txBody>
                  <a:tcPr/>
                </a:tc>
                <a:tc>
                  <a:txBody>
                    <a:bodyPr/>
                    <a:lstStyle/>
                    <a:p>
                      <a:pPr algn="ctr"/>
                      <a:r>
                        <a:rPr lang="en-US" dirty="0"/>
                        <a:t>100,000</a:t>
                      </a:r>
                    </a:p>
                  </a:txBody>
                  <a:tcPr anchor="ctr"/>
                </a:tc>
                <a:extLst>
                  <a:ext uri="{0D108BD9-81ED-4DB2-BD59-A6C34878D82A}">
                    <a16:rowId xmlns:a16="http://schemas.microsoft.com/office/drawing/2014/main" val="1973151392"/>
                  </a:ext>
                </a:extLst>
              </a:tr>
              <a:tr h="370840">
                <a:tc>
                  <a:txBody>
                    <a:bodyPr/>
                    <a:lstStyle/>
                    <a:p>
                      <a:r>
                        <a:rPr lang="en-US" dirty="0"/>
                        <a:t>Legal Services*</a:t>
                      </a:r>
                    </a:p>
                  </a:txBody>
                  <a:tcPr/>
                </a:tc>
                <a:tc>
                  <a:txBody>
                    <a:bodyPr/>
                    <a:lstStyle/>
                    <a:p>
                      <a:pPr algn="ctr"/>
                      <a:r>
                        <a:rPr lang="en-US" dirty="0"/>
                        <a:t>200,000</a:t>
                      </a:r>
                    </a:p>
                  </a:txBody>
                  <a:tcPr anchor="ctr"/>
                </a:tc>
                <a:extLst>
                  <a:ext uri="{0D108BD9-81ED-4DB2-BD59-A6C34878D82A}">
                    <a16:rowId xmlns:a16="http://schemas.microsoft.com/office/drawing/2014/main" val="3729081528"/>
                  </a:ext>
                </a:extLst>
              </a:tr>
              <a:tr h="370840">
                <a:tc>
                  <a:txBody>
                    <a:bodyPr/>
                    <a:lstStyle/>
                    <a:p>
                      <a:r>
                        <a:rPr lang="en-US" dirty="0"/>
                        <a:t>Arrearage Programs</a:t>
                      </a:r>
                    </a:p>
                  </a:txBody>
                  <a:tcPr/>
                </a:tc>
                <a:tc>
                  <a:txBody>
                    <a:bodyPr/>
                    <a:lstStyle/>
                    <a:p>
                      <a:pPr algn="ctr"/>
                      <a:r>
                        <a:rPr lang="en-US" dirty="0"/>
                        <a:t>125,000</a:t>
                      </a:r>
                    </a:p>
                  </a:txBody>
                  <a:tcPr anchor="ctr"/>
                </a:tc>
                <a:extLst>
                  <a:ext uri="{0D108BD9-81ED-4DB2-BD59-A6C34878D82A}">
                    <a16:rowId xmlns:a16="http://schemas.microsoft.com/office/drawing/2014/main" val="4217375016"/>
                  </a:ext>
                </a:extLst>
              </a:tr>
              <a:tr h="370840">
                <a:tc>
                  <a:txBody>
                    <a:bodyPr/>
                    <a:lstStyle/>
                    <a:p>
                      <a:r>
                        <a:rPr lang="en-US" dirty="0"/>
                        <a:t>Total Available</a:t>
                      </a:r>
                    </a:p>
                  </a:txBody>
                  <a:tcPr/>
                </a:tc>
                <a:tc>
                  <a:txBody>
                    <a:bodyPr/>
                    <a:lstStyle/>
                    <a:p>
                      <a:pPr algn="ctr"/>
                      <a:r>
                        <a:rPr lang="en-US" dirty="0"/>
                        <a:t>$1,527,664</a:t>
                      </a:r>
                    </a:p>
                  </a:txBody>
                  <a:tcPr anchor="ctr"/>
                </a:tc>
                <a:extLst>
                  <a:ext uri="{0D108BD9-81ED-4DB2-BD59-A6C34878D82A}">
                    <a16:rowId xmlns:a16="http://schemas.microsoft.com/office/drawing/2014/main" val="1001168381"/>
                  </a:ext>
                </a:extLst>
              </a:tr>
            </a:tbl>
          </a:graphicData>
        </a:graphic>
      </p:graphicFrame>
      <p:sp>
        <p:nvSpPr>
          <p:cNvPr id="5" name="TextBox 4">
            <a:extLst>
              <a:ext uri="{FF2B5EF4-FFF2-40B4-BE49-F238E27FC236}">
                <a16:creationId xmlns:a16="http://schemas.microsoft.com/office/drawing/2014/main" id="{DC926AD2-676C-4356-BBAA-7A12D570F62B}"/>
              </a:ext>
            </a:extLst>
          </p:cNvPr>
          <p:cNvSpPr txBox="1"/>
          <p:nvPr/>
        </p:nvSpPr>
        <p:spPr>
          <a:xfrm>
            <a:off x="2286000" y="5735012"/>
            <a:ext cx="5410200" cy="523220"/>
          </a:xfrm>
          <a:prstGeom prst="rect">
            <a:avLst/>
          </a:prstGeom>
          <a:noFill/>
        </p:spPr>
        <p:txBody>
          <a:bodyPr wrap="square" rtlCol="0">
            <a:spAutoFit/>
          </a:bodyPr>
          <a:lstStyle/>
          <a:p>
            <a:r>
              <a:rPr lang="en-US" dirty="0"/>
              <a:t>* </a:t>
            </a:r>
            <a:r>
              <a:rPr lang="en-US" sz="1000" dirty="0"/>
              <a:t>Must be a 501(c)(3) nonprofit organizations providing legal services that receive funding from the Delaware Bar Foundations IOLTA program</a:t>
            </a:r>
          </a:p>
        </p:txBody>
      </p:sp>
    </p:spTree>
    <p:extLst>
      <p:ext uri="{BB962C8B-B14F-4D97-AF65-F5344CB8AC3E}">
        <p14:creationId xmlns:p14="http://schemas.microsoft.com/office/powerpoint/2010/main" val="1673007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7F36-837D-4880-80D1-198BDE8234DF}"/>
              </a:ext>
            </a:extLst>
          </p:cNvPr>
          <p:cNvSpPr>
            <a:spLocks noGrp="1"/>
          </p:cNvSpPr>
          <p:nvPr>
            <p:ph type="title"/>
          </p:nvPr>
        </p:nvSpPr>
        <p:spPr/>
        <p:txBody>
          <a:bodyPr>
            <a:normAutofit fontScale="90000"/>
          </a:bodyPr>
          <a:lstStyle/>
          <a:p>
            <a:r>
              <a:rPr lang="en-US" dirty="0"/>
              <a:t>ESG CV 2 </a:t>
            </a:r>
            <a:br>
              <a:rPr lang="en-US" dirty="0"/>
            </a:br>
            <a:r>
              <a:rPr lang="en-US" dirty="0"/>
              <a:t>Application Process</a:t>
            </a:r>
          </a:p>
        </p:txBody>
      </p:sp>
      <p:sp>
        <p:nvSpPr>
          <p:cNvPr id="3" name="Content Placeholder 2">
            <a:extLst>
              <a:ext uri="{FF2B5EF4-FFF2-40B4-BE49-F238E27FC236}">
                <a16:creationId xmlns:a16="http://schemas.microsoft.com/office/drawing/2014/main" id="{F44081DD-B6A0-4125-A7FF-71B7F05E3787}"/>
              </a:ext>
            </a:extLst>
          </p:cNvPr>
          <p:cNvSpPr>
            <a:spLocks noGrp="1"/>
          </p:cNvSpPr>
          <p:nvPr>
            <p:ph idx="1"/>
          </p:nvPr>
        </p:nvSpPr>
        <p:spPr>
          <a:xfrm>
            <a:off x="1828800" y="1389063"/>
            <a:ext cx="6858000" cy="5194299"/>
          </a:xfrm>
        </p:spPr>
        <p:txBody>
          <a:bodyPr/>
          <a:lstStyle/>
          <a:p>
            <a:r>
              <a:rPr lang="en-US" sz="2800" dirty="0"/>
              <a:t>ONE application is required for EACH Activity;</a:t>
            </a:r>
          </a:p>
          <a:p>
            <a:r>
              <a:rPr lang="en-US" sz="2800" dirty="0"/>
              <a:t>Applications are available at:</a:t>
            </a:r>
          </a:p>
          <a:p>
            <a:r>
              <a:rPr lang="en-US" sz="2800" dirty="0">
                <a:hlinkClick r:id="rId2"/>
              </a:rPr>
              <a:t>http://www.destatehousing.com/OtherPrograms/dv_esgp.php</a:t>
            </a:r>
            <a:r>
              <a:rPr lang="en-US" sz="2800" dirty="0"/>
              <a:t> 	</a:t>
            </a:r>
          </a:p>
          <a:p>
            <a:pPr lvl="0"/>
            <a:r>
              <a:rPr lang="en-US" sz="2800" dirty="0"/>
              <a:t>Applicants should submit their application and any attachments to the following DSHA community development mailbox:</a:t>
            </a:r>
          </a:p>
          <a:p>
            <a:pPr marL="0" indent="0" algn="ctr">
              <a:buNone/>
            </a:pPr>
            <a:r>
              <a:rPr lang="en-US" sz="2800" b="1" u="sng" dirty="0">
                <a:hlinkClick r:id="rId3"/>
              </a:rPr>
              <a:t>comdev@destatehousing.com</a:t>
            </a:r>
            <a:r>
              <a:rPr lang="en-US" sz="2800" b="1" dirty="0"/>
              <a:t> by</a:t>
            </a:r>
          </a:p>
          <a:p>
            <a:pPr marL="0" indent="0" algn="ctr">
              <a:buNone/>
            </a:pPr>
            <a:r>
              <a:rPr lang="en-US" sz="2800" b="1" dirty="0"/>
              <a:t>November 30, 2020 at 4:00 p.m.*</a:t>
            </a:r>
            <a:endParaRPr lang="en-US" sz="2800" dirty="0"/>
          </a:p>
          <a:p>
            <a:pPr marL="0" indent="0">
              <a:buNone/>
            </a:pPr>
            <a:r>
              <a:rPr lang="en-US" sz="1600" i="1" dirty="0"/>
              <a:t>* Applications received after posted deadline will </a:t>
            </a:r>
            <a:r>
              <a:rPr lang="en-US" sz="1600" b="1" i="1" u="sng" dirty="0"/>
              <a:t>not</a:t>
            </a:r>
            <a:r>
              <a:rPr lang="en-US" sz="1600" i="1" dirty="0"/>
              <a:t> be eligible for funding.</a:t>
            </a:r>
            <a:endParaRPr lang="en-US" sz="1600" dirty="0"/>
          </a:p>
          <a:p>
            <a:endParaRPr lang="en-US" dirty="0"/>
          </a:p>
        </p:txBody>
      </p:sp>
    </p:spTree>
    <p:extLst>
      <p:ext uri="{BB962C8B-B14F-4D97-AF65-F5344CB8AC3E}">
        <p14:creationId xmlns:p14="http://schemas.microsoft.com/office/powerpoint/2010/main" val="543815794"/>
      </p:ext>
    </p:extLst>
  </p:cSld>
  <p:clrMapOvr>
    <a:masterClrMapping/>
  </p:clrMapOvr>
</p:sld>
</file>

<file path=ppt/theme/theme1.xml><?xml version="1.0" encoding="utf-8"?>
<a:theme xmlns:a="http://schemas.openxmlformats.org/drawingml/2006/main" name="DSH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DSHA1</Template>
  <TotalTime>752</TotalTime>
  <Words>2033</Words>
  <Application>Microsoft Office PowerPoint</Application>
  <PresentationFormat>On-screen Show (4:3)</PresentationFormat>
  <Paragraphs>230</Paragraphs>
  <Slides>36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Cambria</vt:lpstr>
      <vt:lpstr>Georgia</vt:lpstr>
      <vt:lpstr>DSHA1</vt:lpstr>
      <vt:lpstr>PUBLIC FORUM EMERGENCY SOLUTIONS GRANT (ESG) AND COMMUNITY DEVELOPMENT BLOCK GRANT (CDBG) CARES ACT (CV) APPLICATION PROCESS</vt:lpstr>
      <vt:lpstr>CARES ACT FUNDING</vt:lpstr>
      <vt:lpstr>CARES ACT FUNDING</vt:lpstr>
      <vt:lpstr>EMERGENCY SOLUTIONS GRANT (CV -2)</vt:lpstr>
      <vt:lpstr>EMERGENCY SOLUTIONS GRANT (CV -2)</vt:lpstr>
      <vt:lpstr>ESG CV 2 ELIGIBLE ACTIVIES</vt:lpstr>
      <vt:lpstr>ESG CV 2 ELIGIBLE ACTIVIES </vt:lpstr>
      <vt:lpstr>EMERGENCY SOLUTIONS GRANT (CV -2)</vt:lpstr>
      <vt:lpstr>ESG CV 2  Application Process</vt:lpstr>
      <vt:lpstr>ESG CV2 Application </vt:lpstr>
      <vt:lpstr>ESG CV2 Application</vt:lpstr>
      <vt:lpstr>ESG CV2 Application</vt:lpstr>
      <vt:lpstr>Duplication of Benefits</vt:lpstr>
      <vt:lpstr>DOB and Recapture</vt:lpstr>
      <vt:lpstr>Duplication of Benefits (DOB)</vt:lpstr>
      <vt:lpstr>CDBG CV2 &amp; CV3</vt:lpstr>
      <vt:lpstr>CDBG CV2 &amp; CV3</vt:lpstr>
      <vt:lpstr>CDBG CV2 &amp; CV3</vt:lpstr>
      <vt:lpstr>CDBG CV2 &amp; CV3</vt:lpstr>
      <vt:lpstr>CDBG CV2 &amp; CV3</vt:lpstr>
      <vt:lpstr>CDBG CV2 &amp; CV3</vt:lpstr>
      <vt:lpstr>CDBG CV2 &amp; CV3</vt:lpstr>
      <vt:lpstr>CDBG CV Eligible Activities</vt:lpstr>
      <vt:lpstr>CDBG CV Eligible Activities</vt:lpstr>
      <vt:lpstr>CDBG CV Eligible Activities</vt:lpstr>
      <vt:lpstr>COMMUNITY DEVELOPMENT BLOCK GRANT (CV 2 &amp; CV3)</vt:lpstr>
      <vt:lpstr>CDBG CV2 &amp;CV3 Application Process</vt:lpstr>
      <vt:lpstr>CDBG CV2 &amp; CV3  Application </vt:lpstr>
      <vt:lpstr>CDBG CV2 &amp; CV3  Application</vt:lpstr>
      <vt:lpstr>CDBG CV2 &amp; CV3 Application</vt:lpstr>
      <vt:lpstr>Duplication of Benefits</vt:lpstr>
      <vt:lpstr>DOB and Recapture</vt:lpstr>
      <vt:lpstr>Duplication of Benefits</vt:lpstr>
      <vt:lpstr>DSHA CV Applications</vt:lpstr>
      <vt:lpstr>ESG and CDBG</vt:lpstr>
      <vt:lpstr>DSHA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FORUM EMERGENCY SOLUTIONS GRANT (ESG) AND COMMUNITY DEVELOPMENT BLOCK GRANT (CDBG) CARES ACT (CV) APPLICATION PROCESS</dc:title>
  <dc:creator>Cindy L. Deakyne</dc:creator>
  <cp:lastModifiedBy>Cindy L. Deakyne</cp:lastModifiedBy>
  <cp:revision>43</cp:revision>
  <dcterms:created xsi:type="dcterms:W3CDTF">2020-10-16T16:14:13Z</dcterms:created>
  <dcterms:modified xsi:type="dcterms:W3CDTF">2020-10-27T13:07:02Z</dcterms:modified>
</cp:coreProperties>
</file>