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51" r:id="rId3"/>
  </p:sldMasterIdLst>
  <p:notesMasterIdLst>
    <p:notesMasterId r:id="rId28"/>
  </p:notesMasterIdLst>
  <p:sldIdLst>
    <p:sldId id="517" r:id="rId4"/>
    <p:sldId id="532" r:id="rId5"/>
    <p:sldId id="520" r:id="rId6"/>
    <p:sldId id="521" r:id="rId7"/>
    <p:sldId id="299" r:id="rId8"/>
    <p:sldId id="298" r:id="rId9"/>
    <p:sldId id="522" r:id="rId10"/>
    <p:sldId id="509" r:id="rId11"/>
    <p:sldId id="511" r:id="rId12"/>
    <p:sldId id="512" r:id="rId13"/>
    <p:sldId id="535" r:id="rId14"/>
    <p:sldId id="525" r:id="rId15"/>
    <p:sldId id="526" r:id="rId16"/>
    <p:sldId id="530" r:id="rId17"/>
    <p:sldId id="528" r:id="rId18"/>
    <p:sldId id="538" r:id="rId19"/>
    <p:sldId id="536" r:id="rId20"/>
    <p:sldId id="527" r:id="rId21"/>
    <p:sldId id="529" r:id="rId22"/>
    <p:sldId id="531" r:id="rId23"/>
    <p:sldId id="534" r:id="rId24"/>
    <p:sldId id="533" r:id="rId25"/>
    <p:sldId id="305" r:id="rId26"/>
    <p:sldId id="317"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6910" autoAdjust="0"/>
  </p:normalViewPr>
  <p:slideViewPr>
    <p:cSldViewPr snapToGrid="0">
      <p:cViewPr varScale="1">
        <p:scale>
          <a:sx n="99" d="100"/>
          <a:sy n="99" d="100"/>
        </p:scale>
        <p:origin x="1020"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2355"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22EBC-AC8C-43B0-8228-3141D12F075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AEF2556-7B34-481F-A325-B91B241EEE0A}">
      <dgm:prSet phldrT="[Text]"/>
      <dgm:spPr/>
      <dgm:t>
        <a:bodyPr/>
        <a:lstStyle/>
        <a:p>
          <a:r>
            <a:rPr lang="en-US" dirty="0"/>
            <a:t>NARR Level 2</a:t>
          </a:r>
        </a:p>
      </dgm:t>
    </dgm:pt>
    <dgm:pt modelId="{87CA3E15-DFF5-4496-A8A4-6FE0C187CF79}" type="parTrans" cxnId="{81D9E8D2-18E4-494D-8CF6-9C97D056846F}">
      <dgm:prSet/>
      <dgm:spPr/>
      <dgm:t>
        <a:bodyPr/>
        <a:lstStyle/>
        <a:p>
          <a:endParaRPr lang="en-US"/>
        </a:p>
      </dgm:t>
    </dgm:pt>
    <dgm:pt modelId="{4BCC1903-242E-4C20-8C21-AC5FC28F1B7E}" type="sibTrans" cxnId="{81D9E8D2-18E4-494D-8CF6-9C97D056846F}">
      <dgm:prSet/>
      <dgm:spPr/>
      <dgm:t>
        <a:bodyPr/>
        <a:lstStyle/>
        <a:p>
          <a:endParaRPr lang="en-US"/>
        </a:p>
      </dgm:t>
    </dgm:pt>
    <dgm:pt modelId="{D48DCFD1-A40C-4289-9535-CA29E4A27B58}">
      <dgm:prSet phldrT="[Text]"/>
      <dgm:spPr/>
      <dgm:t>
        <a:bodyPr/>
        <a:lstStyle/>
        <a:p>
          <a:r>
            <a:rPr lang="en-US" dirty="0"/>
            <a:t>NARR Level 3</a:t>
          </a:r>
        </a:p>
      </dgm:t>
    </dgm:pt>
    <dgm:pt modelId="{AAA4E1A9-3D45-4E11-983F-0A093943608E}" type="parTrans" cxnId="{4EC21EFA-B573-4259-AD48-6297875B72AA}">
      <dgm:prSet/>
      <dgm:spPr/>
      <dgm:t>
        <a:bodyPr/>
        <a:lstStyle/>
        <a:p>
          <a:endParaRPr lang="en-US"/>
        </a:p>
      </dgm:t>
    </dgm:pt>
    <dgm:pt modelId="{D2243BC4-5331-41AF-9C14-7BD70823FA48}" type="sibTrans" cxnId="{4EC21EFA-B573-4259-AD48-6297875B72AA}">
      <dgm:prSet/>
      <dgm:spPr/>
      <dgm:t>
        <a:bodyPr/>
        <a:lstStyle/>
        <a:p>
          <a:endParaRPr lang="en-US"/>
        </a:p>
      </dgm:t>
    </dgm:pt>
    <dgm:pt modelId="{E97389AE-3C42-4E5B-A84F-1B0811DB7C51}">
      <dgm:prSet phldrT="[Text]"/>
      <dgm:spPr/>
      <dgm:t>
        <a:bodyPr/>
        <a:lstStyle/>
        <a:p>
          <a:r>
            <a:rPr lang="en-US" dirty="0"/>
            <a:t>NARR Level 4</a:t>
          </a:r>
        </a:p>
      </dgm:t>
    </dgm:pt>
    <dgm:pt modelId="{9C1FCC40-A1BC-4D83-AADE-9C2399FE84D0}" type="parTrans" cxnId="{0B1D7DBD-19CF-4A32-9D0A-A210CB2D3C30}">
      <dgm:prSet/>
      <dgm:spPr/>
      <dgm:t>
        <a:bodyPr/>
        <a:lstStyle/>
        <a:p>
          <a:endParaRPr lang="en-US"/>
        </a:p>
      </dgm:t>
    </dgm:pt>
    <dgm:pt modelId="{89DE13E4-E826-4777-BD7F-CEBA0EF1BBC2}" type="sibTrans" cxnId="{0B1D7DBD-19CF-4A32-9D0A-A210CB2D3C30}">
      <dgm:prSet/>
      <dgm:spPr/>
      <dgm:t>
        <a:bodyPr/>
        <a:lstStyle/>
        <a:p>
          <a:endParaRPr lang="en-US"/>
        </a:p>
      </dgm:t>
    </dgm:pt>
    <dgm:pt modelId="{D97E0C31-EBD3-45A7-AE4E-F57201BA0606}">
      <dgm:prSet phldrT="[Text]"/>
      <dgm:spPr>
        <a:solidFill>
          <a:srgbClr val="002060"/>
        </a:solidFill>
        <a:ln>
          <a:solidFill>
            <a:srgbClr val="002060"/>
          </a:solidFill>
        </a:ln>
      </dgm:spPr>
      <dgm:t>
        <a:bodyPr/>
        <a:lstStyle/>
        <a:p>
          <a:r>
            <a:rPr lang="en-US" dirty="0"/>
            <a:t>Monitored by one house manager who screens potential residents; shared living environment; services include peer support; drug screening; self-help; referral to clinical services outside the facility</a:t>
          </a:r>
        </a:p>
      </dgm:t>
    </dgm:pt>
    <dgm:pt modelId="{EDAAFBFF-684E-4B00-B616-573B7938B8E4}" type="parTrans" cxnId="{05EF784D-FCA2-43CC-A96A-E157C7202AD6}">
      <dgm:prSet/>
      <dgm:spPr/>
      <dgm:t>
        <a:bodyPr/>
        <a:lstStyle/>
        <a:p>
          <a:endParaRPr lang="en-US"/>
        </a:p>
      </dgm:t>
    </dgm:pt>
    <dgm:pt modelId="{DABA5DDB-8345-4E26-9B89-B3E29B1D74B5}" type="sibTrans" cxnId="{05EF784D-FCA2-43CC-A96A-E157C7202AD6}">
      <dgm:prSet/>
      <dgm:spPr/>
      <dgm:t>
        <a:bodyPr/>
        <a:lstStyle/>
        <a:p>
          <a:endParaRPr lang="en-US"/>
        </a:p>
      </dgm:t>
    </dgm:pt>
    <dgm:pt modelId="{7A7E6FC6-7316-4A32-A257-494C53062870}">
      <dgm:prSet phldrT="[Text]"/>
      <dgm:spPr>
        <a:solidFill>
          <a:srgbClr val="002060"/>
        </a:solidFill>
      </dgm:spPr>
      <dgm:t>
        <a:bodyPr/>
        <a:lstStyle/>
        <a:p>
          <a:r>
            <a:rPr lang="en-US" dirty="0"/>
            <a:t>Supervised by a facility manager; staff with certified peer recovery support specialist or case manager; support services include peer support; life skills development emphasis on clinical services provided  outside the facility</a:t>
          </a:r>
        </a:p>
      </dgm:t>
    </dgm:pt>
    <dgm:pt modelId="{A0F15BA4-A9CC-45A4-8406-9175F7B717E0}" type="parTrans" cxnId="{1C1CF297-8358-47D8-BDB4-285AADF076D0}">
      <dgm:prSet/>
      <dgm:spPr/>
      <dgm:t>
        <a:bodyPr/>
        <a:lstStyle/>
        <a:p>
          <a:endParaRPr lang="en-US"/>
        </a:p>
      </dgm:t>
    </dgm:pt>
    <dgm:pt modelId="{98EDBDA4-54AC-4331-AF71-E3749E7DEFFF}" type="sibTrans" cxnId="{1C1CF297-8358-47D8-BDB4-285AADF076D0}">
      <dgm:prSet/>
      <dgm:spPr/>
      <dgm:t>
        <a:bodyPr/>
        <a:lstStyle/>
        <a:p>
          <a:endParaRPr lang="en-US"/>
        </a:p>
      </dgm:t>
    </dgm:pt>
    <dgm:pt modelId="{BD3569E3-D010-4762-9BC4-285602F90524}">
      <dgm:prSet phldrT="[Text]"/>
      <dgm:spPr>
        <a:solidFill>
          <a:srgbClr val="002060"/>
        </a:solidFill>
        <a:ln>
          <a:solidFill>
            <a:srgbClr val="002060"/>
          </a:solidFill>
        </a:ln>
      </dgm:spPr>
      <dgm:t>
        <a:bodyPr/>
        <a:lstStyle/>
        <a:p>
          <a:r>
            <a:rPr lang="en-US" dirty="0"/>
            <a:t>Integrated Recovery Services</a:t>
          </a:r>
        </a:p>
      </dgm:t>
    </dgm:pt>
    <dgm:pt modelId="{638CF4C3-9D74-4A3B-96D0-CEFCB4E77CDF}" type="parTrans" cxnId="{ED03664D-1E20-4F53-A2E0-B73EB9C4AFC5}">
      <dgm:prSet/>
      <dgm:spPr/>
      <dgm:t>
        <a:bodyPr/>
        <a:lstStyle/>
        <a:p>
          <a:endParaRPr lang="en-US"/>
        </a:p>
      </dgm:t>
    </dgm:pt>
    <dgm:pt modelId="{36A119CD-C58B-42BD-B8CC-0C0D3F73E353}" type="sibTrans" cxnId="{ED03664D-1E20-4F53-A2E0-B73EB9C4AFC5}">
      <dgm:prSet/>
      <dgm:spPr/>
      <dgm:t>
        <a:bodyPr/>
        <a:lstStyle/>
        <a:p>
          <a:endParaRPr lang="en-US"/>
        </a:p>
      </dgm:t>
    </dgm:pt>
    <dgm:pt modelId="{CAFC5B45-803B-4D4E-B350-5B50EF0D353E}">
      <dgm:prSet phldrT="[Text]"/>
      <dgm:spPr>
        <a:solidFill>
          <a:srgbClr val="002060"/>
        </a:solidFill>
        <a:ln>
          <a:solidFill>
            <a:srgbClr val="002060"/>
          </a:solidFill>
        </a:ln>
      </dgm:spPr>
      <dgm:t>
        <a:bodyPr/>
        <a:lstStyle/>
        <a:p>
          <a:r>
            <a:rPr lang="en-US" dirty="0"/>
            <a:t>Eligibility of Individual admission based on medical necessity</a:t>
          </a:r>
        </a:p>
      </dgm:t>
    </dgm:pt>
    <dgm:pt modelId="{71F63D80-772D-46F6-9B24-2A5CD053EA62}" type="parTrans" cxnId="{74C32483-B869-4C8A-A49A-408F8674DB44}">
      <dgm:prSet/>
      <dgm:spPr/>
      <dgm:t>
        <a:bodyPr/>
        <a:lstStyle/>
        <a:p>
          <a:endParaRPr lang="en-US"/>
        </a:p>
      </dgm:t>
    </dgm:pt>
    <dgm:pt modelId="{6C20CA3E-060E-4DA6-A432-53411C503CB0}" type="sibTrans" cxnId="{74C32483-B869-4C8A-A49A-408F8674DB44}">
      <dgm:prSet/>
      <dgm:spPr/>
      <dgm:t>
        <a:bodyPr/>
        <a:lstStyle/>
        <a:p>
          <a:endParaRPr lang="en-US"/>
        </a:p>
      </dgm:t>
    </dgm:pt>
    <dgm:pt modelId="{4AED6463-FD53-4ED8-B266-C7986128C588}">
      <dgm:prSet phldrT="[Text]"/>
      <dgm:spPr>
        <a:solidFill>
          <a:srgbClr val="002060"/>
        </a:solidFill>
        <a:ln>
          <a:solidFill>
            <a:srgbClr val="002060"/>
          </a:solidFill>
        </a:ln>
      </dgm:spPr>
      <dgm:t>
        <a:bodyPr/>
        <a:lstStyle/>
        <a:p>
          <a:endParaRPr lang="en-US" dirty="0"/>
        </a:p>
      </dgm:t>
    </dgm:pt>
    <dgm:pt modelId="{F0633ACE-6770-42B1-9755-8FD55B992D21}" type="parTrans" cxnId="{7DB59EC9-0A6B-4CD9-B7B4-AFED9D5BB118}">
      <dgm:prSet/>
      <dgm:spPr/>
      <dgm:t>
        <a:bodyPr/>
        <a:lstStyle/>
        <a:p>
          <a:endParaRPr lang="en-US"/>
        </a:p>
      </dgm:t>
    </dgm:pt>
    <dgm:pt modelId="{20C20F3E-9AE1-4975-B873-92906A8C5F5E}" type="sibTrans" cxnId="{7DB59EC9-0A6B-4CD9-B7B4-AFED9D5BB118}">
      <dgm:prSet/>
      <dgm:spPr/>
      <dgm:t>
        <a:bodyPr/>
        <a:lstStyle/>
        <a:p>
          <a:endParaRPr lang="en-US"/>
        </a:p>
      </dgm:t>
    </dgm:pt>
    <dgm:pt modelId="{3A155F5E-3CC5-46BF-B23F-7C3235F3C87B}">
      <dgm:prSet phldrT="[Text]"/>
      <dgm:spPr>
        <a:solidFill>
          <a:srgbClr val="002060"/>
        </a:solidFill>
        <a:ln>
          <a:solidFill>
            <a:srgbClr val="002060"/>
          </a:solidFill>
        </a:ln>
      </dgm:spPr>
      <dgm:t>
        <a:bodyPr/>
        <a:lstStyle/>
        <a:p>
          <a:r>
            <a:rPr lang="en-US" dirty="0"/>
            <a:t>Licensed treatment services</a:t>
          </a:r>
        </a:p>
      </dgm:t>
    </dgm:pt>
    <dgm:pt modelId="{E045E0A2-6199-4404-BB3E-DCD85ED67CBC}" type="parTrans" cxnId="{C2BBA3DF-B2C8-4AC3-8DED-73A71F899428}">
      <dgm:prSet/>
      <dgm:spPr/>
      <dgm:t>
        <a:bodyPr/>
        <a:lstStyle/>
        <a:p>
          <a:endParaRPr lang="en-US"/>
        </a:p>
      </dgm:t>
    </dgm:pt>
    <dgm:pt modelId="{F242A971-DFF3-46AF-9EBA-8C10C3E34B2D}" type="sibTrans" cxnId="{C2BBA3DF-B2C8-4AC3-8DED-73A71F899428}">
      <dgm:prSet/>
      <dgm:spPr/>
      <dgm:t>
        <a:bodyPr/>
        <a:lstStyle/>
        <a:p>
          <a:endParaRPr lang="en-US"/>
        </a:p>
      </dgm:t>
    </dgm:pt>
    <dgm:pt modelId="{3380B806-E8AB-48A2-9991-BC1C34688670}">
      <dgm:prSet phldrT="[Text]"/>
      <dgm:spPr>
        <a:solidFill>
          <a:srgbClr val="002060"/>
        </a:solidFill>
        <a:ln>
          <a:solidFill>
            <a:srgbClr val="002060"/>
          </a:solidFill>
        </a:ln>
      </dgm:spPr>
      <dgm:t>
        <a:bodyPr/>
        <a:lstStyle/>
        <a:p>
          <a:endParaRPr lang="en-US" dirty="0"/>
        </a:p>
      </dgm:t>
    </dgm:pt>
    <dgm:pt modelId="{2B92724B-8952-40A0-A7A7-07ED14E815F7}" type="parTrans" cxnId="{4ADDF0E0-0236-4AB6-8257-8CC3A0FB4684}">
      <dgm:prSet/>
      <dgm:spPr/>
      <dgm:t>
        <a:bodyPr/>
        <a:lstStyle/>
        <a:p>
          <a:endParaRPr lang="en-US"/>
        </a:p>
      </dgm:t>
    </dgm:pt>
    <dgm:pt modelId="{86AAEA43-1356-469D-BA06-D47C5690792C}" type="sibTrans" cxnId="{4ADDF0E0-0236-4AB6-8257-8CC3A0FB4684}">
      <dgm:prSet/>
      <dgm:spPr/>
      <dgm:t>
        <a:bodyPr/>
        <a:lstStyle/>
        <a:p>
          <a:endParaRPr lang="en-US"/>
        </a:p>
      </dgm:t>
    </dgm:pt>
    <dgm:pt modelId="{0B5715B3-95FA-4C55-9EAD-45F128FCABEF}" type="pres">
      <dgm:prSet presAssocID="{81022EBC-AC8C-43B0-8228-3141D12F075B}" presName="linearFlow" presStyleCnt="0">
        <dgm:presLayoutVars>
          <dgm:dir/>
          <dgm:animLvl val="lvl"/>
          <dgm:resizeHandles/>
        </dgm:presLayoutVars>
      </dgm:prSet>
      <dgm:spPr/>
    </dgm:pt>
    <dgm:pt modelId="{0760B8C6-D869-40EB-8B67-A156447B962A}" type="pres">
      <dgm:prSet presAssocID="{CAEF2556-7B34-481F-A325-B91B241EEE0A}" presName="compositeNode" presStyleCnt="0">
        <dgm:presLayoutVars>
          <dgm:bulletEnabled val="1"/>
        </dgm:presLayoutVars>
      </dgm:prSet>
      <dgm:spPr/>
    </dgm:pt>
    <dgm:pt modelId="{FCA119C7-1FC6-4EFB-A119-5DF1F28DA30C}" type="pres">
      <dgm:prSet presAssocID="{CAEF2556-7B34-481F-A325-B91B241EEE0A}" presName="image" presStyleLbl="fgImgPlace1" presStyleIdx="0" presStyleCnt="3"/>
      <dgm:spPr>
        <a:blipFill rotWithShape="1">
          <a:blip xmlns:r="http://schemas.openxmlformats.org/officeDocument/2006/relationships" r:embed="rId1"/>
          <a:srcRect/>
          <a:stretch>
            <a:fillRect l="-3000" r="-3000"/>
          </a:stretch>
        </a:blipFill>
      </dgm:spPr>
    </dgm:pt>
    <dgm:pt modelId="{4FDBDD6B-8626-4D1A-A319-91EE753288DA}" type="pres">
      <dgm:prSet presAssocID="{CAEF2556-7B34-481F-A325-B91B241EEE0A}" presName="childNode" presStyleLbl="node1" presStyleIdx="0" presStyleCnt="3">
        <dgm:presLayoutVars>
          <dgm:bulletEnabled val="1"/>
        </dgm:presLayoutVars>
      </dgm:prSet>
      <dgm:spPr/>
    </dgm:pt>
    <dgm:pt modelId="{E7A12B23-B9D3-4C3A-933C-70F57F680D20}" type="pres">
      <dgm:prSet presAssocID="{CAEF2556-7B34-481F-A325-B91B241EEE0A}" presName="parentNode" presStyleLbl="revTx" presStyleIdx="0" presStyleCnt="3">
        <dgm:presLayoutVars>
          <dgm:chMax val="0"/>
          <dgm:bulletEnabled val="1"/>
        </dgm:presLayoutVars>
      </dgm:prSet>
      <dgm:spPr/>
    </dgm:pt>
    <dgm:pt modelId="{B5B380B2-B0DB-47D7-B54B-72073A3FB7D7}" type="pres">
      <dgm:prSet presAssocID="{4BCC1903-242E-4C20-8C21-AC5FC28F1B7E}" presName="sibTrans" presStyleCnt="0"/>
      <dgm:spPr/>
    </dgm:pt>
    <dgm:pt modelId="{C15F6AD7-7EFC-4430-B0CB-AC2808FB8E88}" type="pres">
      <dgm:prSet presAssocID="{D48DCFD1-A40C-4289-9535-CA29E4A27B58}" presName="compositeNode" presStyleCnt="0">
        <dgm:presLayoutVars>
          <dgm:bulletEnabled val="1"/>
        </dgm:presLayoutVars>
      </dgm:prSet>
      <dgm:spPr/>
    </dgm:pt>
    <dgm:pt modelId="{A7DA84A8-67DE-499C-B951-5E9EB45B544E}" type="pres">
      <dgm:prSet presAssocID="{D48DCFD1-A40C-4289-9535-CA29E4A27B58}" presName="image" presStyleLbl="fgImgPlace1" presStyleIdx="1" presStyleCnt="3"/>
      <dgm:spPr>
        <a:blipFill rotWithShape="1">
          <a:blip xmlns:r="http://schemas.openxmlformats.org/officeDocument/2006/relationships" r:embed="rId2"/>
          <a:srcRect/>
          <a:stretch>
            <a:fillRect l="-3000" r="-3000"/>
          </a:stretch>
        </a:blipFill>
      </dgm:spPr>
    </dgm:pt>
    <dgm:pt modelId="{CCCA954B-C29E-4F5F-A0C2-FA6FA599523B}" type="pres">
      <dgm:prSet presAssocID="{D48DCFD1-A40C-4289-9535-CA29E4A27B58}" presName="childNode" presStyleLbl="node1" presStyleIdx="1" presStyleCnt="3">
        <dgm:presLayoutVars>
          <dgm:bulletEnabled val="1"/>
        </dgm:presLayoutVars>
      </dgm:prSet>
      <dgm:spPr/>
    </dgm:pt>
    <dgm:pt modelId="{86ED3B56-266E-417C-9568-B723C7ABECF7}" type="pres">
      <dgm:prSet presAssocID="{D48DCFD1-A40C-4289-9535-CA29E4A27B58}" presName="parentNode" presStyleLbl="revTx" presStyleIdx="1" presStyleCnt="3">
        <dgm:presLayoutVars>
          <dgm:chMax val="0"/>
          <dgm:bulletEnabled val="1"/>
        </dgm:presLayoutVars>
      </dgm:prSet>
      <dgm:spPr/>
    </dgm:pt>
    <dgm:pt modelId="{45932736-8387-41CF-AD14-0F392767DA17}" type="pres">
      <dgm:prSet presAssocID="{D2243BC4-5331-41AF-9C14-7BD70823FA48}" presName="sibTrans" presStyleCnt="0"/>
      <dgm:spPr/>
    </dgm:pt>
    <dgm:pt modelId="{576CE6E9-180A-49AB-94EB-12DDDC1E14E3}" type="pres">
      <dgm:prSet presAssocID="{E97389AE-3C42-4E5B-A84F-1B0811DB7C51}" presName="compositeNode" presStyleCnt="0">
        <dgm:presLayoutVars>
          <dgm:bulletEnabled val="1"/>
        </dgm:presLayoutVars>
      </dgm:prSet>
      <dgm:spPr/>
    </dgm:pt>
    <dgm:pt modelId="{7BA8FCAC-8EC3-4F5F-884D-33A89A1E4F92}" type="pres">
      <dgm:prSet presAssocID="{E97389AE-3C42-4E5B-A84F-1B0811DB7C51}" presName="image" presStyleLbl="fgImgPlace1" presStyleIdx="2" presStyleCnt="3"/>
      <dgm:spPr>
        <a:blipFill rotWithShape="1">
          <a:blip xmlns:r="http://schemas.openxmlformats.org/officeDocument/2006/relationships" r:embed="rId3"/>
          <a:srcRect/>
          <a:stretch>
            <a:fillRect/>
          </a:stretch>
        </a:blipFill>
      </dgm:spPr>
    </dgm:pt>
    <dgm:pt modelId="{13A3DFD7-2E6C-4AFE-BFC6-1786086CCDA7}" type="pres">
      <dgm:prSet presAssocID="{E97389AE-3C42-4E5B-A84F-1B0811DB7C51}" presName="childNode" presStyleLbl="node1" presStyleIdx="2" presStyleCnt="3">
        <dgm:presLayoutVars>
          <dgm:bulletEnabled val="1"/>
        </dgm:presLayoutVars>
      </dgm:prSet>
      <dgm:spPr/>
    </dgm:pt>
    <dgm:pt modelId="{A7FDAD7A-CE8D-431B-8B13-F9FCDF281CEE}" type="pres">
      <dgm:prSet presAssocID="{E97389AE-3C42-4E5B-A84F-1B0811DB7C51}" presName="parentNode" presStyleLbl="revTx" presStyleIdx="2" presStyleCnt="3">
        <dgm:presLayoutVars>
          <dgm:chMax val="0"/>
          <dgm:bulletEnabled val="1"/>
        </dgm:presLayoutVars>
      </dgm:prSet>
      <dgm:spPr/>
    </dgm:pt>
  </dgm:ptLst>
  <dgm:cxnLst>
    <dgm:cxn modelId="{A75F0928-97E6-4E8A-9799-11F30F93CDBD}" type="presOf" srcId="{CAEF2556-7B34-481F-A325-B91B241EEE0A}" destId="{E7A12B23-B9D3-4C3A-933C-70F57F680D20}" srcOrd="0" destOrd="0" presId="urn:microsoft.com/office/officeart/2005/8/layout/hList2"/>
    <dgm:cxn modelId="{756AE842-74CA-4D9A-A690-5073185F28A2}" type="presOf" srcId="{7A7E6FC6-7316-4A32-A257-494C53062870}" destId="{CCCA954B-C29E-4F5F-A0C2-FA6FA599523B}" srcOrd="0" destOrd="0" presId="urn:microsoft.com/office/officeart/2005/8/layout/hList2"/>
    <dgm:cxn modelId="{55E0BE64-8C14-4949-893F-2C4B0840D6F1}" type="presOf" srcId="{3380B806-E8AB-48A2-9991-BC1C34688670}" destId="{4FDBDD6B-8626-4D1A-A319-91EE753288DA}" srcOrd="0" destOrd="1" presId="urn:microsoft.com/office/officeart/2005/8/layout/hList2"/>
    <dgm:cxn modelId="{C35FAF65-D3CA-4021-83BD-7F7D8DBBDE41}" type="presOf" srcId="{D97E0C31-EBD3-45A7-AE4E-F57201BA0606}" destId="{4FDBDD6B-8626-4D1A-A319-91EE753288DA}" srcOrd="0" destOrd="0" presId="urn:microsoft.com/office/officeart/2005/8/layout/hList2"/>
    <dgm:cxn modelId="{ED03664D-1E20-4F53-A2E0-B73EB9C4AFC5}" srcId="{E97389AE-3C42-4E5B-A84F-1B0811DB7C51}" destId="{BD3569E3-D010-4762-9BC4-285602F90524}" srcOrd="0" destOrd="0" parTransId="{638CF4C3-9D74-4A3B-96D0-CEFCB4E77CDF}" sibTransId="{36A119CD-C58B-42BD-B8CC-0C0D3F73E353}"/>
    <dgm:cxn modelId="{05EF784D-FCA2-43CC-A96A-E157C7202AD6}" srcId="{CAEF2556-7B34-481F-A325-B91B241EEE0A}" destId="{D97E0C31-EBD3-45A7-AE4E-F57201BA0606}" srcOrd="0" destOrd="0" parTransId="{EDAAFBFF-684E-4B00-B616-573B7938B8E4}" sibTransId="{DABA5DDB-8345-4E26-9B89-B3E29B1D74B5}"/>
    <dgm:cxn modelId="{94823354-C99E-4C62-A37C-6B2910DDA3C5}" type="presOf" srcId="{3A155F5E-3CC5-46BF-B23F-7C3235F3C87B}" destId="{13A3DFD7-2E6C-4AFE-BFC6-1786086CCDA7}" srcOrd="0" destOrd="1" presId="urn:microsoft.com/office/officeart/2005/8/layout/hList2"/>
    <dgm:cxn modelId="{1F69B780-4CC9-41CE-8887-83F44FBE9B58}" type="presOf" srcId="{BD3569E3-D010-4762-9BC4-285602F90524}" destId="{13A3DFD7-2E6C-4AFE-BFC6-1786086CCDA7}" srcOrd="0" destOrd="0" presId="urn:microsoft.com/office/officeart/2005/8/layout/hList2"/>
    <dgm:cxn modelId="{74C32483-B869-4C8A-A49A-408F8674DB44}" srcId="{E97389AE-3C42-4E5B-A84F-1B0811DB7C51}" destId="{CAFC5B45-803B-4D4E-B350-5B50EF0D353E}" srcOrd="3" destOrd="0" parTransId="{71F63D80-772D-46F6-9B24-2A5CD053EA62}" sibTransId="{6C20CA3E-060E-4DA6-A432-53411C503CB0}"/>
    <dgm:cxn modelId="{8B7B3886-7C90-4779-A1DB-04A4FAA4F7E1}" type="presOf" srcId="{4AED6463-FD53-4ED8-B266-C7986128C588}" destId="{13A3DFD7-2E6C-4AFE-BFC6-1786086CCDA7}" srcOrd="0" destOrd="2" presId="urn:microsoft.com/office/officeart/2005/8/layout/hList2"/>
    <dgm:cxn modelId="{D6A0848F-9ED0-48A7-8570-F76E8AD65CAE}" type="presOf" srcId="{81022EBC-AC8C-43B0-8228-3141D12F075B}" destId="{0B5715B3-95FA-4C55-9EAD-45F128FCABEF}" srcOrd="0" destOrd="0" presId="urn:microsoft.com/office/officeart/2005/8/layout/hList2"/>
    <dgm:cxn modelId="{6461B592-CA30-492C-BBAF-35E61EF67556}" type="presOf" srcId="{D48DCFD1-A40C-4289-9535-CA29E4A27B58}" destId="{86ED3B56-266E-417C-9568-B723C7ABECF7}" srcOrd="0" destOrd="0" presId="urn:microsoft.com/office/officeart/2005/8/layout/hList2"/>
    <dgm:cxn modelId="{1C1CF297-8358-47D8-BDB4-285AADF076D0}" srcId="{D48DCFD1-A40C-4289-9535-CA29E4A27B58}" destId="{7A7E6FC6-7316-4A32-A257-494C53062870}" srcOrd="0" destOrd="0" parTransId="{A0F15BA4-A9CC-45A4-8406-9175F7B717E0}" sibTransId="{98EDBDA4-54AC-4331-AF71-E3749E7DEFFF}"/>
    <dgm:cxn modelId="{F37A25AC-C870-4025-9493-9B02F40DA4F3}" type="presOf" srcId="{CAFC5B45-803B-4D4E-B350-5B50EF0D353E}" destId="{13A3DFD7-2E6C-4AFE-BFC6-1786086CCDA7}" srcOrd="0" destOrd="3" presId="urn:microsoft.com/office/officeart/2005/8/layout/hList2"/>
    <dgm:cxn modelId="{0B1D7DBD-19CF-4A32-9D0A-A210CB2D3C30}" srcId="{81022EBC-AC8C-43B0-8228-3141D12F075B}" destId="{E97389AE-3C42-4E5B-A84F-1B0811DB7C51}" srcOrd="2" destOrd="0" parTransId="{9C1FCC40-A1BC-4D83-AADE-9C2399FE84D0}" sibTransId="{89DE13E4-E826-4777-BD7F-CEBA0EF1BBC2}"/>
    <dgm:cxn modelId="{33709EBE-D67E-42DF-8251-6BFC90EA6C1A}" type="presOf" srcId="{E97389AE-3C42-4E5B-A84F-1B0811DB7C51}" destId="{A7FDAD7A-CE8D-431B-8B13-F9FCDF281CEE}" srcOrd="0" destOrd="0" presId="urn:microsoft.com/office/officeart/2005/8/layout/hList2"/>
    <dgm:cxn modelId="{7DB59EC9-0A6B-4CD9-B7B4-AFED9D5BB118}" srcId="{E97389AE-3C42-4E5B-A84F-1B0811DB7C51}" destId="{4AED6463-FD53-4ED8-B266-C7986128C588}" srcOrd="2" destOrd="0" parTransId="{F0633ACE-6770-42B1-9755-8FD55B992D21}" sibTransId="{20C20F3E-9AE1-4975-B873-92906A8C5F5E}"/>
    <dgm:cxn modelId="{81D9E8D2-18E4-494D-8CF6-9C97D056846F}" srcId="{81022EBC-AC8C-43B0-8228-3141D12F075B}" destId="{CAEF2556-7B34-481F-A325-B91B241EEE0A}" srcOrd="0" destOrd="0" parTransId="{87CA3E15-DFF5-4496-A8A4-6FE0C187CF79}" sibTransId="{4BCC1903-242E-4C20-8C21-AC5FC28F1B7E}"/>
    <dgm:cxn modelId="{C2BBA3DF-B2C8-4AC3-8DED-73A71F899428}" srcId="{E97389AE-3C42-4E5B-A84F-1B0811DB7C51}" destId="{3A155F5E-3CC5-46BF-B23F-7C3235F3C87B}" srcOrd="1" destOrd="0" parTransId="{E045E0A2-6199-4404-BB3E-DCD85ED67CBC}" sibTransId="{F242A971-DFF3-46AF-9EBA-8C10C3E34B2D}"/>
    <dgm:cxn modelId="{4ADDF0E0-0236-4AB6-8257-8CC3A0FB4684}" srcId="{CAEF2556-7B34-481F-A325-B91B241EEE0A}" destId="{3380B806-E8AB-48A2-9991-BC1C34688670}" srcOrd="1" destOrd="0" parTransId="{2B92724B-8952-40A0-A7A7-07ED14E815F7}" sibTransId="{86AAEA43-1356-469D-BA06-D47C5690792C}"/>
    <dgm:cxn modelId="{4EC21EFA-B573-4259-AD48-6297875B72AA}" srcId="{81022EBC-AC8C-43B0-8228-3141D12F075B}" destId="{D48DCFD1-A40C-4289-9535-CA29E4A27B58}" srcOrd="1" destOrd="0" parTransId="{AAA4E1A9-3D45-4E11-983F-0A093943608E}" sibTransId="{D2243BC4-5331-41AF-9C14-7BD70823FA48}"/>
    <dgm:cxn modelId="{37D60894-B569-4B9F-A606-399B99859C34}" type="presParOf" srcId="{0B5715B3-95FA-4C55-9EAD-45F128FCABEF}" destId="{0760B8C6-D869-40EB-8B67-A156447B962A}" srcOrd="0" destOrd="0" presId="urn:microsoft.com/office/officeart/2005/8/layout/hList2"/>
    <dgm:cxn modelId="{47AA25EF-AB9B-4613-9276-96197B4444E4}" type="presParOf" srcId="{0760B8C6-D869-40EB-8B67-A156447B962A}" destId="{FCA119C7-1FC6-4EFB-A119-5DF1F28DA30C}" srcOrd="0" destOrd="0" presId="urn:microsoft.com/office/officeart/2005/8/layout/hList2"/>
    <dgm:cxn modelId="{CD1BB205-CC5A-45D3-B61C-AC9B0327DFB1}" type="presParOf" srcId="{0760B8C6-D869-40EB-8B67-A156447B962A}" destId="{4FDBDD6B-8626-4D1A-A319-91EE753288DA}" srcOrd="1" destOrd="0" presId="urn:microsoft.com/office/officeart/2005/8/layout/hList2"/>
    <dgm:cxn modelId="{C0FEF8CA-F774-4AA9-AF88-1EBB015B9726}" type="presParOf" srcId="{0760B8C6-D869-40EB-8B67-A156447B962A}" destId="{E7A12B23-B9D3-4C3A-933C-70F57F680D20}" srcOrd="2" destOrd="0" presId="urn:microsoft.com/office/officeart/2005/8/layout/hList2"/>
    <dgm:cxn modelId="{678D55B4-B0A6-407F-A7CC-53C4A792E9B6}" type="presParOf" srcId="{0B5715B3-95FA-4C55-9EAD-45F128FCABEF}" destId="{B5B380B2-B0DB-47D7-B54B-72073A3FB7D7}" srcOrd="1" destOrd="0" presId="urn:microsoft.com/office/officeart/2005/8/layout/hList2"/>
    <dgm:cxn modelId="{09E93E8C-A4C6-41F6-BB89-362100C78FDA}" type="presParOf" srcId="{0B5715B3-95FA-4C55-9EAD-45F128FCABEF}" destId="{C15F6AD7-7EFC-4430-B0CB-AC2808FB8E88}" srcOrd="2" destOrd="0" presId="urn:microsoft.com/office/officeart/2005/8/layout/hList2"/>
    <dgm:cxn modelId="{8F38DD2B-6500-41C1-94D7-5E00AC2D4085}" type="presParOf" srcId="{C15F6AD7-7EFC-4430-B0CB-AC2808FB8E88}" destId="{A7DA84A8-67DE-499C-B951-5E9EB45B544E}" srcOrd="0" destOrd="0" presId="urn:microsoft.com/office/officeart/2005/8/layout/hList2"/>
    <dgm:cxn modelId="{3F2C2733-B5F3-42C0-8AED-1CCB88C658CD}" type="presParOf" srcId="{C15F6AD7-7EFC-4430-B0CB-AC2808FB8E88}" destId="{CCCA954B-C29E-4F5F-A0C2-FA6FA599523B}" srcOrd="1" destOrd="0" presId="urn:microsoft.com/office/officeart/2005/8/layout/hList2"/>
    <dgm:cxn modelId="{19428A7D-684E-45ED-8C9A-AD80138B5FF1}" type="presParOf" srcId="{C15F6AD7-7EFC-4430-B0CB-AC2808FB8E88}" destId="{86ED3B56-266E-417C-9568-B723C7ABECF7}" srcOrd="2" destOrd="0" presId="urn:microsoft.com/office/officeart/2005/8/layout/hList2"/>
    <dgm:cxn modelId="{433108A6-8325-4BF2-AE1E-2350058DA5BC}" type="presParOf" srcId="{0B5715B3-95FA-4C55-9EAD-45F128FCABEF}" destId="{45932736-8387-41CF-AD14-0F392767DA17}" srcOrd="3" destOrd="0" presId="urn:microsoft.com/office/officeart/2005/8/layout/hList2"/>
    <dgm:cxn modelId="{666C1FC0-87AC-4C98-8187-0E7C91B05D7F}" type="presParOf" srcId="{0B5715B3-95FA-4C55-9EAD-45F128FCABEF}" destId="{576CE6E9-180A-49AB-94EB-12DDDC1E14E3}" srcOrd="4" destOrd="0" presId="urn:microsoft.com/office/officeart/2005/8/layout/hList2"/>
    <dgm:cxn modelId="{36119ED3-4334-4587-A142-F1F2342B65A8}" type="presParOf" srcId="{576CE6E9-180A-49AB-94EB-12DDDC1E14E3}" destId="{7BA8FCAC-8EC3-4F5F-884D-33A89A1E4F92}" srcOrd="0" destOrd="0" presId="urn:microsoft.com/office/officeart/2005/8/layout/hList2"/>
    <dgm:cxn modelId="{6064BD2E-C07C-433D-9595-6F5C7136951F}" type="presParOf" srcId="{576CE6E9-180A-49AB-94EB-12DDDC1E14E3}" destId="{13A3DFD7-2E6C-4AFE-BFC6-1786086CCDA7}" srcOrd="1" destOrd="0" presId="urn:microsoft.com/office/officeart/2005/8/layout/hList2"/>
    <dgm:cxn modelId="{E5004920-4156-4BB4-B933-DD2AAD6B7ECC}" type="presParOf" srcId="{576CE6E9-180A-49AB-94EB-12DDDC1E14E3}" destId="{A7FDAD7A-CE8D-431B-8B13-F9FCDF281CE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350E7-298A-418E-A9A3-CD7B6B11916B}" type="doc">
      <dgm:prSet loTypeId="urn:microsoft.com/office/officeart/2005/8/layout/pyramid2" loCatId="list" qsTypeId="urn:microsoft.com/office/officeart/2005/8/quickstyle/simple1" qsCatId="simple" csTypeId="urn:microsoft.com/office/officeart/2005/8/colors/colorful4" csCatId="colorful" phldr="1"/>
      <dgm:spPr/>
    </dgm:pt>
    <dgm:pt modelId="{1478EF36-54B8-44E4-86D7-A4EF5BFF86E2}">
      <dgm:prSet phldrT="[Text]" custT="1"/>
      <dgm:spPr/>
      <dgm:t>
        <a:bodyPr/>
        <a:lstStyle/>
        <a:p>
          <a:r>
            <a:rPr lang="en-US" sz="2000" b="1" dirty="0">
              <a:solidFill>
                <a:schemeClr val="accent5">
                  <a:lumMod val="75000"/>
                </a:schemeClr>
              </a:solidFill>
              <a:latin typeface="Century Gothic" panose="020B0502020202020204" pitchFamily="34" charset="0"/>
            </a:rPr>
            <a:t>1. National Objectives:</a:t>
          </a:r>
        </a:p>
        <a:p>
          <a:r>
            <a:rPr lang="en-US" sz="1600" dirty="0">
              <a:solidFill>
                <a:schemeClr val="accent5">
                  <a:lumMod val="75000"/>
                </a:schemeClr>
              </a:solidFill>
              <a:latin typeface="Century Gothic" panose="020B0502020202020204" pitchFamily="34" charset="0"/>
            </a:rPr>
            <a:t>Benefit Low-and Moderate-Income Persons based on the Limited Clientele criteria, as modified by the RHP Notice</a:t>
          </a:r>
        </a:p>
      </dgm:t>
    </dgm:pt>
    <dgm:pt modelId="{081C1967-2085-437A-8292-D8AF5F2FE3B2}" type="parTrans" cxnId="{09B61EB0-6BFB-4A62-9BC4-E47BF0977074}">
      <dgm:prSet/>
      <dgm:spPr/>
      <dgm:t>
        <a:bodyPr/>
        <a:lstStyle/>
        <a:p>
          <a:endParaRPr lang="en-US"/>
        </a:p>
      </dgm:t>
    </dgm:pt>
    <dgm:pt modelId="{4E9B096A-CCA9-4023-8491-87D83399C385}" type="sibTrans" cxnId="{09B61EB0-6BFB-4A62-9BC4-E47BF0977074}">
      <dgm:prSet/>
      <dgm:spPr/>
      <dgm:t>
        <a:bodyPr/>
        <a:lstStyle/>
        <a:p>
          <a:endParaRPr lang="en-US"/>
        </a:p>
      </dgm:t>
    </dgm:pt>
    <dgm:pt modelId="{DEF46384-3824-4884-9DA4-CAF758CA606B}">
      <dgm:prSet phldrT="[Text]" custT="1"/>
      <dgm:spPr/>
      <dgm:t>
        <a:bodyPr/>
        <a:lstStyle/>
        <a:p>
          <a:r>
            <a:rPr lang="en-US" sz="2000" b="1" dirty="0">
              <a:solidFill>
                <a:schemeClr val="accent5">
                  <a:lumMod val="75000"/>
                </a:schemeClr>
              </a:solidFill>
              <a:latin typeface="Century Gothic" panose="020B0502020202020204" pitchFamily="34" charset="0"/>
            </a:rPr>
            <a:t>2. Eligible Activity:</a:t>
          </a:r>
        </a:p>
        <a:p>
          <a:r>
            <a:rPr lang="en-US" sz="1600" b="0" dirty="0">
              <a:solidFill>
                <a:schemeClr val="accent5">
                  <a:lumMod val="75000"/>
                </a:schemeClr>
              </a:solidFill>
              <a:latin typeface="Century Gothic" panose="020B0502020202020204" pitchFamily="34" charset="0"/>
            </a:rPr>
            <a:t>Use funds only for the limited list of eligible activities specified to carry out the purpose of RHP, found in the RHP Notice</a:t>
          </a:r>
        </a:p>
      </dgm:t>
    </dgm:pt>
    <dgm:pt modelId="{7B127B55-3F51-47E0-B73A-5008C7243516}" type="parTrans" cxnId="{17920880-810B-4A71-BC21-B479F7D74FC6}">
      <dgm:prSet/>
      <dgm:spPr/>
      <dgm:t>
        <a:bodyPr/>
        <a:lstStyle/>
        <a:p>
          <a:endParaRPr lang="en-US"/>
        </a:p>
      </dgm:t>
    </dgm:pt>
    <dgm:pt modelId="{A5BD4B4C-CEF9-42B5-B11A-A3744A27B3D1}" type="sibTrans" cxnId="{17920880-810B-4A71-BC21-B479F7D74FC6}">
      <dgm:prSet/>
      <dgm:spPr/>
      <dgm:t>
        <a:bodyPr/>
        <a:lstStyle/>
        <a:p>
          <a:endParaRPr lang="en-US"/>
        </a:p>
      </dgm:t>
    </dgm:pt>
    <dgm:pt modelId="{7F524EBD-FAEA-45DD-B4EC-A3F864629F23}">
      <dgm:prSet phldrT="[Text]" custT="1"/>
      <dgm:spPr/>
      <dgm:t>
        <a:bodyPr/>
        <a:lstStyle/>
        <a:p>
          <a:pPr algn="ctr"/>
          <a:r>
            <a:rPr lang="en-US" sz="2000" b="1" dirty="0">
              <a:solidFill>
                <a:schemeClr val="accent5">
                  <a:lumMod val="75000"/>
                </a:schemeClr>
              </a:solidFill>
              <a:latin typeface="Century Gothic" panose="020B0502020202020204" pitchFamily="34" charset="0"/>
            </a:rPr>
            <a:t>3. Connection to Program Purpose:</a:t>
          </a:r>
        </a:p>
        <a:p>
          <a:pPr algn="ctr"/>
          <a:r>
            <a:rPr lang="en-US" sz="1600" b="0" dirty="0">
              <a:solidFill>
                <a:schemeClr val="accent5">
                  <a:lumMod val="75000"/>
                </a:schemeClr>
              </a:solidFill>
              <a:latin typeface="Century Gothic" panose="020B0502020202020204" pitchFamily="34" charset="0"/>
            </a:rPr>
            <a:t>Provide stable, temporary housing for individuals in recovery from a substance use disorder</a:t>
          </a:r>
        </a:p>
      </dgm:t>
    </dgm:pt>
    <dgm:pt modelId="{B8128B18-45C2-4195-925E-07195D5ABDED}" type="parTrans" cxnId="{5598BFEA-00B9-430E-88F6-D76220D02F20}">
      <dgm:prSet/>
      <dgm:spPr/>
      <dgm:t>
        <a:bodyPr/>
        <a:lstStyle/>
        <a:p>
          <a:endParaRPr lang="en-US"/>
        </a:p>
      </dgm:t>
    </dgm:pt>
    <dgm:pt modelId="{223B6011-748F-4DE6-AADB-7D932280A318}" type="sibTrans" cxnId="{5598BFEA-00B9-430E-88F6-D76220D02F20}">
      <dgm:prSet/>
      <dgm:spPr/>
      <dgm:t>
        <a:bodyPr/>
        <a:lstStyle/>
        <a:p>
          <a:endParaRPr lang="en-US"/>
        </a:p>
      </dgm:t>
    </dgm:pt>
    <dgm:pt modelId="{1C852B3A-45C9-45B4-8121-CD198ABA85FF}" type="pres">
      <dgm:prSet presAssocID="{9F3350E7-298A-418E-A9A3-CD7B6B11916B}" presName="compositeShape" presStyleCnt="0">
        <dgm:presLayoutVars>
          <dgm:dir/>
          <dgm:resizeHandles/>
        </dgm:presLayoutVars>
      </dgm:prSet>
      <dgm:spPr/>
    </dgm:pt>
    <dgm:pt modelId="{F60EB10C-F1E5-46E0-B494-3D3EA2901F8A}" type="pres">
      <dgm:prSet presAssocID="{9F3350E7-298A-418E-A9A3-CD7B6B11916B}" presName="pyramid" presStyleLbl="node1" presStyleIdx="0" presStyleCnt="1"/>
      <dgm:spPr/>
    </dgm:pt>
    <dgm:pt modelId="{368B218D-175A-4FAA-A296-7C5942D81DB7}" type="pres">
      <dgm:prSet presAssocID="{9F3350E7-298A-418E-A9A3-CD7B6B11916B}" presName="theList" presStyleCnt="0"/>
      <dgm:spPr/>
    </dgm:pt>
    <dgm:pt modelId="{DD7450BC-E456-4D8B-ABEF-93D12E9FD28D}" type="pres">
      <dgm:prSet presAssocID="{1478EF36-54B8-44E4-86D7-A4EF5BFF86E2}" presName="aNode" presStyleLbl="fgAcc1" presStyleIdx="0" presStyleCnt="3" custScaleX="141449" custScaleY="156618" custLinFactY="-21507" custLinFactNeighborX="18257" custLinFactNeighborY="-100000">
        <dgm:presLayoutVars>
          <dgm:bulletEnabled val="1"/>
        </dgm:presLayoutVars>
      </dgm:prSet>
      <dgm:spPr/>
    </dgm:pt>
    <dgm:pt modelId="{8A166254-864A-4D75-B261-8E455319042D}" type="pres">
      <dgm:prSet presAssocID="{1478EF36-54B8-44E4-86D7-A4EF5BFF86E2}" presName="aSpace" presStyleCnt="0"/>
      <dgm:spPr/>
    </dgm:pt>
    <dgm:pt modelId="{E7DE4D21-BC3E-40EF-AC68-C9ECFB3BE32A}" type="pres">
      <dgm:prSet presAssocID="{DEF46384-3824-4884-9DA4-CAF758CA606B}" presName="aNode" presStyleLbl="fgAcc1" presStyleIdx="1" presStyleCnt="3" custScaleX="150497" custScaleY="143314" custLinFactNeighborX="11470" custLinFactNeighborY="6470">
        <dgm:presLayoutVars>
          <dgm:bulletEnabled val="1"/>
        </dgm:presLayoutVars>
      </dgm:prSet>
      <dgm:spPr/>
    </dgm:pt>
    <dgm:pt modelId="{B2BAFCA4-3E4E-48E5-9764-B7829711F16B}" type="pres">
      <dgm:prSet presAssocID="{DEF46384-3824-4884-9DA4-CAF758CA606B}" presName="aSpace" presStyleCnt="0"/>
      <dgm:spPr/>
    </dgm:pt>
    <dgm:pt modelId="{CABEF47D-39CA-4274-B1A6-750097DA16A7}" type="pres">
      <dgm:prSet presAssocID="{7F524EBD-FAEA-45DD-B4EC-A3F864629F23}" presName="aNode" presStyleLbl="fgAcc1" presStyleIdx="2" presStyleCnt="3" custScaleX="193536" custLinFactY="15849" custLinFactNeighborX="17848" custLinFactNeighborY="100000">
        <dgm:presLayoutVars>
          <dgm:bulletEnabled val="1"/>
        </dgm:presLayoutVars>
      </dgm:prSet>
      <dgm:spPr/>
    </dgm:pt>
    <dgm:pt modelId="{B39E120F-9DF5-4D9D-ABB0-2E7966D2E400}" type="pres">
      <dgm:prSet presAssocID="{7F524EBD-FAEA-45DD-B4EC-A3F864629F23}" presName="aSpace" presStyleCnt="0"/>
      <dgm:spPr/>
    </dgm:pt>
  </dgm:ptLst>
  <dgm:cxnLst>
    <dgm:cxn modelId="{25EDF10D-7786-4D13-B64D-8112272F7E9F}" type="presOf" srcId="{1478EF36-54B8-44E4-86D7-A4EF5BFF86E2}" destId="{DD7450BC-E456-4D8B-ABEF-93D12E9FD28D}" srcOrd="0" destOrd="0" presId="urn:microsoft.com/office/officeart/2005/8/layout/pyramid2"/>
    <dgm:cxn modelId="{F2006F4D-579D-4293-9324-BDF059E033E5}" type="presOf" srcId="{9F3350E7-298A-418E-A9A3-CD7B6B11916B}" destId="{1C852B3A-45C9-45B4-8121-CD198ABA85FF}" srcOrd="0" destOrd="0" presId="urn:microsoft.com/office/officeart/2005/8/layout/pyramid2"/>
    <dgm:cxn modelId="{4B7D157C-78C2-427F-8BA7-FA421B376FC5}" type="presOf" srcId="{7F524EBD-FAEA-45DD-B4EC-A3F864629F23}" destId="{CABEF47D-39CA-4274-B1A6-750097DA16A7}" srcOrd="0" destOrd="0" presId="urn:microsoft.com/office/officeart/2005/8/layout/pyramid2"/>
    <dgm:cxn modelId="{17920880-810B-4A71-BC21-B479F7D74FC6}" srcId="{9F3350E7-298A-418E-A9A3-CD7B6B11916B}" destId="{DEF46384-3824-4884-9DA4-CAF758CA606B}" srcOrd="1" destOrd="0" parTransId="{7B127B55-3F51-47E0-B73A-5008C7243516}" sibTransId="{A5BD4B4C-CEF9-42B5-B11A-A3744A27B3D1}"/>
    <dgm:cxn modelId="{09B61EB0-6BFB-4A62-9BC4-E47BF0977074}" srcId="{9F3350E7-298A-418E-A9A3-CD7B6B11916B}" destId="{1478EF36-54B8-44E4-86D7-A4EF5BFF86E2}" srcOrd="0" destOrd="0" parTransId="{081C1967-2085-437A-8292-D8AF5F2FE3B2}" sibTransId="{4E9B096A-CCA9-4023-8491-87D83399C385}"/>
    <dgm:cxn modelId="{97F4E0BB-44D1-4E62-8037-55D66E07DC7C}" type="presOf" srcId="{DEF46384-3824-4884-9DA4-CAF758CA606B}" destId="{E7DE4D21-BC3E-40EF-AC68-C9ECFB3BE32A}" srcOrd="0" destOrd="0" presId="urn:microsoft.com/office/officeart/2005/8/layout/pyramid2"/>
    <dgm:cxn modelId="{5598BFEA-00B9-430E-88F6-D76220D02F20}" srcId="{9F3350E7-298A-418E-A9A3-CD7B6B11916B}" destId="{7F524EBD-FAEA-45DD-B4EC-A3F864629F23}" srcOrd="2" destOrd="0" parTransId="{B8128B18-45C2-4195-925E-07195D5ABDED}" sibTransId="{223B6011-748F-4DE6-AADB-7D932280A318}"/>
    <dgm:cxn modelId="{66D7FAE5-1868-44A5-8329-DDD96C9F8896}" type="presParOf" srcId="{1C852B3A-45C9-45B4-8121-CD198ABA85FF}" destId="{F60EB10C-F1E5-46E0-B494-3D3EA2901F8A}" srcOrd="0" destOrd="0" presId="urn:microsoft.com/office/officeart/2005/8/layout/pyramid2"/>
    <dgm:cxn modelId="{B93A8810-F2F7-4712-AD1D-2BE85CD78C3E}" type="presParOf" srcId="{1C852B3A-45C9-45B4-8121-CD198ABA85FF}" destId="{368B218D-175A-4FAA-A296-7C5942D81DB7}" srcOrd="1" destOrd="0" presId="urn:microsoft.com/office/officeart/2005/8/layout/pyramid2"/>
    <dgm:cxn modelId="{832BA53F-8910-4087-9965-4E158EE0E00D}" type="presParOf" srcId="{368B218D-175A-4FAA-A296-7C5942D81DB7}" destId="{DD7450BC-E456-4D8B-ABEF-93D12E9FD28D}" srcOrd="0" destOrd="0" presId="urn:microsoft.com/office/officeart/2005/8/layout/pyramid2"/>
    <dgm:cxn modelId="{BAE7DB9B-E684-4133-A31E-596D4E3E2AAE}" type="presParOf" srcId="{368B218D-175A-4FAA-A296-7C5942D81DB7}" destId="{8A166254-864A-4D75-B261-8E455319042D}" srcOrd="1" destOrd="0" presId="urn:microsoft.com/office/officeart/2005/8/layout/pyramid2"/>
    <dgm:cxn modelId="{519EA5F6-02C0-4207-A04A-2CED2979321F}" type="presParOf" srcId="{368B218D-175A-4FAA-A296-7C5942D81DB7}" destId="{E7DE4D21-BC3E-40EF-AC68-C9ECFB3BE32A}" srcOrd="2" destOrd="0" presId="urn:microsoft.com/office/officeart/2005/8/layout/pyramid2"/>
    <dgm:cxn modelId="{199F762F-7DEB-4D80-9958-9CA56B6832E3}" type="presParOf" srcId="{368B218D-175A-4FAA-A296-7C5942D81DB7}" destId="{B2BAFCA4-3E4E-48E5-9764-B7829711F16B}" srcOrd="3" destOrd="0" presId="urn:microsoft.com/office/officeart/2005/8/layout/pyramid2"/>
    <dgm:cxn modelId="{53FF3ACE-306A-43BB-A35C-8E10E52CF13F}" type="presParOf" srcId="{368B218D-175A-4FAA-A296-7C5942D81DB7}" destId="{CABEF47D-39CA-4274-B1A6-750097DA16A7}" srcOrd="4" destOrd="0" presId="urn:microsoft.com/office/officeart/2005/8/layout/pyramid2"/>
    <dgm:cxn modelId="{E8155ABF-F703-40B2-B93A-4884718B250E}" type="presParOf" srcId="{368B218D-175A-4FAA-A296-7C5942D81DB7}" destId="{B39E120F-9DF5-4D9D-ABB0-2E7966D2E40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79E45-59B0-4BE5-BBAC-91761FA65B9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707FD61-94F7-43A4-9E30-A9A596E4E65D}">
      <dgm:prSet phldrT="[Text]"/>
      <dgm:spPr/>
      <dgm:t>
        <a:bodyPr/>
        <a:lstStyle/>
        <a:p>
          <a:r>
            <a:rPr lang="en-US" dirty="0">
              <a:latin typeface="Century Gothic" panose="020B0502020202020204" pitchFamily="34" charset="0"/>
            </a:rPr>
            <a:t>Interest Meeting	</a:t>
          </a:r>
        </a:p>
      </dgm:t>
    </dgm:pt>
    <dgm:pt modelId="{EF8E2042-7B8A-4767-8E36-DA46D258193D}" type="parTrans" cxnId="{901B5A7D-AF22-4518-8D86-2D3B74282C7F}">
      <dgm:prSet/>
      <dgm:spPr/>
      <dgm:t>
        <a:bodyPr/>
        <a:lstStyle/>
        <a:p>
          <a:endParaRPr lang="en-US"/>
        </a:p>
      </dgm:t>
    </dgm:pt>
    <dgm:pt modelId="{17FC18FE-E23E-4B61-AA20-93BA413E7F86}" type="sibTrans" cxnId="{901B5A7D-AF22-4518-8D86-2D3B74282C7F}">
      <dgm:prSet/>
      <dgm:spPr/>
      <dgm:t>
        <a:bodyPr/>
        <a:lstStyle/>
        <a:p>
          <a:endParaRPr lang="en-US"/>
        </a:p>
      </dgm:t>
    </dgm:pt>
    <dgm:pt modelId="{02270C4F-12B6-462A-9E06-4FA08B913671}">
      <dgm:prSet phldrT="[Text]"/>
      <dgm:spPr/>
      <dgm:t>
        <a:bodyPr/>
        <a:lstStyle/>
        <a:p>
          <a:r>
            <a:rPr lang="en-US" dirty="0">
              <a:latin typeface="Century Gothic" panose="020B0502020202020204" pitchFamily="34" charset="0"/>
            </a:rPr>
            <a:t>Look for Properties</a:t>
          </a:r>
        </a:p>
      </dgm:t>
    </dgm:pt>
    <dgm:pt modelId="{A2E55604-8B41-4EF5-8234-171B1275A4D7}" type="parTrans" cxnId="{A4498A5F-CFB9-41C6-9E1C-59A852D7B3C7}">
      <dgm:prSet/>
      <dgm:spPr/>
      <dgm:t>
        <a:bodyPr/>
        <a:lstStyle/>
        <a:p>
          <a:endParaRPr lang="en-US"/>
        </a:p>
      </dgm:t>
    </dgm:pt>
    <dgm:pt modelId="{B03CF9B6-7812-4E25-874A-1EF9B5794FE0}" type="sibTrans" cxnId="{A4498A5F-CFB9-41C6-9E1C-59A852D7B3C7}">
      <dgm:prSet/>
      <dgm:spPr/>
      <dgm:t>
        <a:bodyPr/>
        <a:lstStyle/>
        <a:p>
          <a:endParaRPr lang="en-US"/>
        </a:p>
      </dgm:t>
    </dgm:pt>
    <dgm:pt modelId="{F4D64A86-FDF2-4790-9FBE-E68DAE56AC5F}">
      <dgm:prSet phldrT="[Text]"/>
      <dgm:spPr/>
      <dgm:t>
        <a:bodyPr/>
        <a:lstStyle/>
        <a:p>
          <a:r>
            <a:rPr lang="en-US" dirty="0">
              <a:latin typeface="Century Gothic" panose="020B0502020202020204" pitchFamily="34" charset="0"/>
            </a:rPr>
            <a:t>Determine Target Populations</a:t>
          </a:r>
        </a:p>
      </dgm:t>
    </dgm:pt>
    <dgm:pt modelId="{32095007-0568-4F5E-8D75-BF3DB6B5C9AE}" type="parTrans" cxnId="{1665CBCB-55DE-40DF-B84A-D75E822D1611}">
      <dgm:prSet/>
      <dgm:spPr/>
      <dgm:t>
        <a:bodyPr/>
        <a:lstStyle/>
        <a:p>
          <a:endParaRPr lang="en-US"/>
        </a:p>
      </dgm:t>
    </dgm:pt>
    <dgm:pt modelId="{1AB1B3C6-1196-49F7-B0F2-731BBC95D747}" type="sibTrans" cxnId="{1665CBCB-55DE-40DF-B84A-D75E822D1611}">
      <dgm:prSet/>
      <dgm:spPr/>
      <dgm:t>
        <a:bodyPr/>
        <a:lstStyle/>
        <a:p>
          <a:endParaRPr lang="en-US"/>
        </a:p>
      </dgm:t>
    </dgm:pt>
    <dgm:pt modelId="{EE3F2AB4-C939-4F3D-8542-B28FF186D44E}">
      <dgm:prSet phldrT="[Text]"/>
      <dgm:spPr/>
      <dgm:t>
        <a:bodyPr/>
        <a:lstStyle/>
        <a:p>
          <a:r>
            <a:rPr lang="en-US" dirty="0">
              <a:latin typeface="Century Gothic" panose="020B0502020202020204" pitchFamily="34" charset="0"/>
            </a:rPr>
            <a:t>Score, Rank, Preliminary Award</a:t>
          </a:r>
        </a:p>
      </dgm:t>
    </dgm:pt>
    <dgm:pt modelId="{EC1FC67E-BB68-44FB-A804-88D64FC26C78}" type="parTrans" cxnId="{8817AB2B-719F-40C6-96DE-7D49C610C3B3}">
      <dgm:prSet/>
      <dgm:spPr/>
      <dgm:t>
        <a:bodyPr/>
        <a:lstStyle/>
        <a:p>
          <a:endParaRPr lang="en-US"/>
        </a:p>
      </dgm:t>
    </dgm:pt>
    <dgm:pt modelId="{AB9471F4-ED2A-4C24-8D64-65C9054969DD}" type="sibTrans" cxnId="{8817AB2B-719F-40C6-96DE-7D49C610C3B3}">
      <dgm:prSet/>
      <dgm:spPr/>
      <dgm:t>
        <a:bodyPr/>
        <a:lstStyle/>
        <a:p>
          <a:endParaRPr lang="en-US"/>
        </a:p>
      </dgm:t>
    </dgm:pt>
    <dgm:pt modelId="{867866AE-C607-4D3C-83DB-AD55A5D3AA25}">
      <dgm:prSet phldrT="[Text]" custT="1"/>
      <dgm:spPr/>
      <dgm:t>
        <a:bodyPr/>
        <a:lstStyle/>
        <a:p>
          <a:r>
            <a:rPr lang="en-US" sz="1200" dirty="0">
              <a:latin typeface="Century Gothic" panose="020B0502020202020204" pitchFamily="34" charset="0"/>
            </a:rPr>
            <a:t>Settlement</a:t>
          </a:r>
        </a:p>
      </dgm:t>
    </dgm:pt>
    <dgm:pt modelId="{23EF62BD-65A8-4005-9102-5DCE19F3370E}" type="parTrans" cxnId="{03E1819A-D31E-49D9-8090-D9D9257FA1A5}">
      <dgm:prSet/>
      <dgm:spPr/>
      <dgm:t>
        <a:bodyPr/>
        <a:lstStyle/>
        <a:p>
          <a:endParaRPr lang="en-US"/>
        </a:p>
      </dgm:t>
    </dgm:pt>
    <dgm:pt modelId="{9B6F34C8-A58B-4081-A1BA-6267155D9556}" type="sibTrans" cxnId="{03E1819A-D31E-49D9-8090-D9D9257FA1A5}">
      <dgm:prSet/>
      <dgm:spPr/>
      <dgm:t>
        <a:bodyPr/>
        <a:lstStyle/>
        <a:p>
          <a:endParaRPr lang="en-US"/>
        </a:p>
      </dgm:t>
    </dgm:pt>
    <dgm:pt modelId="{E7B2C8FD-209A-4C72-AF38-47639E777B0C}">
      <dgm:prSet phldrT="[Text]" custT="1"/>
      <dgm:spPr/>
      <dgm:t>
        <a:bodyPr/>
        <a:lstStyle/>
        <a:p>
          <a:r>
            <a:rPr lang="en-US" sz="1100" dirty="0">
              <a:latin typeface="Century Gothic" panose="020B0502020202020204" pitchFamily="34" charset="0"/>
            </a:rPr>
            <a:t>Construction</a:t>
          </a:r>
        </a:p>
      </dgm:t>
    </dgm:pt>
    <dgm:pt modelId="{A642E14F-6BDF-461B-9F53-4D5152FA10C9}" type="parTrans" cxnId="{636C7B74-F61E-43DC-8F87-4A4600722A14}">
      <dgm:prSet/>
      <dgm:spPr/>
      <dgm:t>
        <a:bodyPr/>
        <a:lstStyle/>
        <a:p>
          <a:endParaRPr lang="en-US"/>
        </a:p>
      </dgm:t>
    </dgm:pt>
    <dgm:pt modelId="{BAD36ED9-596C-4E52-84C1-6837F707D606}" type="sibTrans" cxnId="{636C7B74-F61E-43DC-8F87-4A4600722A14}">
      <dgm:prSet/>
      <dgm:spPr/>
      <dgm:t>
        <a:bodyPr/>
        <a:lstStyle/>
        <a:p>
          <a:endParaRPr lang="en-US"/>
        </a:p>
      </dgm:t>
    </dgm:pt>
    <dgm:pt modelId="{A068343F-C518-473C-9CB1-9BE43D246BBE}">
      <dgm:prSet phldrT="[Text]" custT="1"/>
      <dgm:spPr/>
      <dgm:t>
        <a:bodyPr/>
        <a:lstStyle/>
        <a:p>
          <a:r>
            <a:rPr lang="en-US" sz="1400" dirty="0">
              <a:latin typeface="Century Gothic" panose="020B0502020202020204" pitchFamily="34" charset="0"/>
            </a:rPr>
            <a:t>Support Services</a:t>
          </a:r>
        </a:p>
      </dgm:t>
    </dgm:pt>
    <dgm:pt modelId="{54BC9A94-85BD-42B2-BA55-98D294781A2D}" type="parTrans" cxnId="{B305112A-7671-485A-B182-FF74CC7F4199}">
      <dgm:prSet/>
      <dgm:spPr/>
      <dgm:t>
        <a:bodyPr/>
        <a:lstStyle/>
        <a:p>
          <a:endParaRPr lang="en-US"/>
        </a:p>
      </dgm:t>
    </dgm:pt>
    <dgm:pt modelId="{F50AE72F-1C80-484E-B4E6-2DE2AA8A2F5E}" type="sibTrans" cxnId="{B305112A-7671-485A-B182-FF74CC7F4199}">
      <dgm:prSet/>
      <dgm:spPr/>
      <dgm:t>
        <a:bodyPr/>
        <a:lstStyle/>
        <a:p>
          <a:endParaRPr lang="en-US"/>
        </a:p>
      </dgm:t>
    </dgm:pt>
    <dgm:pt modelId="{73767FF7-9DDB-403D-AA2D-510ED0FBEB9F}">
      <dgm:prSet phldrT="[Text]" custT="1"/>
      <dgm:spPr/>
      <dgm:t>
        <a:bodyPr/>
        <a:lstStyle/>
        <a:p>
          <a:r>
            <a:rPr lang="en-US" sz="1200" dirty="0">
              <a:latin typeface="Century Gothic" panose="020B0502020202020204" pitchFamily="34" charset="0"/>
            </a:rPr>
            <a:t>On-going Monitoring</a:t>
          </a:r>
        </a:p>
      </dgm:t>
    </dgm:pt>
    <dgm:pt modelId="{9DFDB791-E24C-43C4-8384-905E6835AB9D}" type="parTrans" cxnId="{4149D59C-D06B-4BA6-B69E-D164D6398BB0}">
      <dgm:prSet/>
      <dgm:spPr/>
      <dgm:t>
        <a:bodyPr/>
        <a:lstStyle/>
        <a:p>
          <a:endParaRPr lang="en-US"/>
        </a:p>
      </dgm:t>
    </dgm:pt>
    <dgm:pt modelId="{9E9A6582-5595-4058-8E4B-07E717E5BC33}" type="sibTrans" cxnId="{4149D59C-D06B-4BA6-B69E-D164D6398BB0}">
      <dgm:prSet/>
      <dgm:spPr/>
      <dgm:t>
        <a:bodyPr/>
        <a:lstStyle/>
        <a:p>
          <a:endParaRPr lang="en-US"/>
        </a:p>
      </dgm:t>
    </dgm:pt>
    <dgm:pt modelId="{72ED9573-1CA4-460E-A388-1A1290B572D2}">
      <dgm:prSet phldrT="[Text]"/>
      <dgm:spPr/>
      <dgm:t>
        <a:bodyPr/>
        <a:lstStyle/>
        <a:p>
          <a:r>
            <a:rPr lang="en-US" dirty="0">
              <a:latin typeface="Century Gothic" panose="020B0502020202020204" pitchFamily="34" charset="0"/>
            </a:rPr>
            <a:t>Positive Outcomes </a:t>
          </a:r>
        </a:p>
      </dgm:t>
    </dgm:pt>
    <dgm:pt modelId="{B0BAB8DD-1685-45FE-811D-E22D759D6081}" type="parTrans" cxnId="{3EC88975-7F33-4ACB-BA3A-BC69C4471D97}">
      <dgm:prSet/>
      <dgm:spPr/>
      <dgm:t>
        <a:bodyPr/>
        <a:lstStyle/>
        <a:p>
          <a:endParaRPr lang="en-US"/>
        </a:p>
      </dgm:t>
    </dgm:pt>
    <dgm:pt modelId="{18F047FD-D1C6-40C6-BE93-489CD1B13850}" type="sibTrans" cxnId="{3EC88975-7F33-4ACB-BA3A-BC69C4471D97}">
      <dgm:prSet/>
      <dgm:spPr/>
      <dgm:t>
        <a:bodyPr/>
        <a:lstStyle/>
        <a:p>
          <a:endParaRPr lang="en-US"/>
        </a:p>
      </dgm:t>
    </dgm:pt>
    <dgm:pt modelId="{81ADA4B9-7959-42F2-AB67-41D648380F21}">
      <dgm:prSet/>
      <dgm:spPr/>
      <dgm:t>
        <a:bodyPr/>
        <a:lstStyle/>
        <a:p>
          <a:r>
            <a:rPr lang="en-US" dirty="0">
              <a:latin typeface="Century Gothic" panose="020B0502020202020204" pitchFamily="34" charset="0"/>
            </a:rPr>
            <a:t>Apply to DSHA</a:t>
          </a:r>
        </a:p>
      </dgm:t>
    </dgm:pt>
    <dgm:pt modelId="{FE14CD9E-6A7E-4329-9DC7-6374336CC487}" type="parTrans" cxnId="{A83BE757-46AD-4AF2-B360-9AB01524F7BB}">
      <dgm:prSet/>
      <dgm:spPr/>
      <dgm:t>
        <a:bodyPr/>
        <a:lstStyle/>
        <a:p>
          <a:endParaRPr lang="en-US"/>
        </a:p>
      </dgm:t>
    </dgm:pt>
    <dgm:pt modelId="{B931A099-49BE-4F52-B2B9-415A471AA286}" type="sibTrans" cxnId="{A83BE757-46AD-4AF2-B360-9AB01524F7BB}">
      <dgm:prSet/>
      <dgm:spPr/>
      <dgm:t>
        <a:bodyPr/>
        <a:lstStyle/>
        <a:p>
          <a:endParaRPr lang="en-US"/>
        </a:p>
      </dgm:t>
    </dgm:pt>
    <dgm:pt modelId="{65502D94-A86E-45CD-8A14-AC80EDD92B2B}">
      <dgm:prSet/>
      <dgm:spPr/>
      <dgm:t>
        <a:bodyPr/>
        <a:lstStyle/>
        <a:p>
          <a:r>
            <a:rPr lang="en-US" dirty="0">
              <a:latin typeface="Century Gothic" panose="020B0502020202020204" pitchFamily="34" charset="0"/>
            </a:rPr>
            <a:t>Rent Up with </a:t>
          </a:r>
          <a:r>
            <a:rPr lang="en-US" dirty="0" err="1">
              <a:latin typeface="Century Gothic" panose="020B0502020202020204" pitchFamily="34" charset="0"/>
            </a:rPr>
            <a:t>OpenBeds</a:t>
          </a:r>
          <a:endParaRPr lang="en-US" dirty="0">
            <a:latin typeface="Century Gothic" panose="020B0502020202020204" pitchFamily="34" charset="0"/>
          </a:endParaRPr>
        </a:p>
      </dgm:t>
    </dgm:pt>
    <dgm:pt modelId="{B97E79F1-9388-4E4D-9FFD-699712582EB3}" type="parTrans" cxnId="{EE640410-8B4C-45F7-9C99-75707D694A3E}">
      <dgm:prSet/>
      <dgm:spPr/>
      <dgm:t>
        <a:bodyPr/>
        <a:lstStyle/>
        <a:p>
          <a:endParaRPr lang="en-US"/>
        </a:p>
      </dgm:t>
    </dgm:pt>
    <dgm:pt modelId="{C8549A00-B876-4DD1-B644-79C063C229F3}" type="sibTrans" cxnId="{EE640410-8B4C-45F7-9C99-75707D694A3E}">
      <dgm:prSet/>
      <dgm:spPr/>
      <dgm:t>
        <a:bodyPr/>
        <a:lstStyle/>
        <a:p>
          <a:endParaRPr lang="en-US"/>
        </a:p>
      </dgm:t>
    </dgm:pt>
    <dgm:pt modelId="{CE37F4E1-C180-4C4D-8678-AE8363BB391C}" type="pres">
      <dgm:prSet presAssocID="{4FA79E45-59B0-4BE5-BBAC-91761FA65B95}" presName="Name0" presStyleCnt="0">
        <dgm:presLayoutVars>
          <dgm:chPref val="3"/>
          <dgm:dir/>
          <dgm:animLvl val="lvl"/>
          <dgm:resizeHandles/>
        </dgm:presLayoutVars>
      </dgm:prSet>
      <dgm:spPr/>
    </dgm:pt>
    <dgm:pt modelId="{3D537291-5736-4D51-915B-68AF6CCEBFDD}" type="pres">
      <dgm:prSet presAssocID="{E707FD61-94F7-43A4-9E30-A9A596E4E65D}" presName="horFlow" presStyleCnt="0"/>
      <dgm:spPr/>
    </dgm:pt>
    <dgm:pt modelId="{A087710B-93C2-4860-B91B-74D40CF09100}" type="pres">
      <dgm:prSet presAssocID="{E707FD61-94F7-43A4-9E30-A9A596E4E65D}" presName="bigChev" presStyleLbl="node1" presStyleIdx="0" presStyleCnt="3"/>
      <dgm:spPr/>
    </dgm:pt>
    <dgm:pt modelId="{15C521DF-598A-4351-BE9B-40B256A2C368}" type="pres">
      <dgm:prSet presAssocID="{A2E55604-8B41-4EF5-8234-171B1275A4D7}" presName="parTrans" presStyleCnt="0"/>
      <dgm:spPr/>
    </dgm:pt>
    <dgm:pt modelId="{DBE52FD2-CACC-4035-A84F-CB6B9B5002AC}" type="pres">
      <dgm:prSet presAssocID="{02270C4F-12B6-462A-9E06-4FA08B913671}" presName="node" presStyleLbl="alignAccFollowNode1" presStyleIdx="0" presStyleCnt="8">
        <dgm:presLayoutVars>
          <dgm:bulletEnabled val="1"/>
        </dgm:presLayoutVars>
      </dgm:prSet>
      <dgm:spPr/>
    </dgm:pt>
    <dgm:pt modelId="{BCF2C246-EF1E-4737-A647-D6F54B79A7F4}" type="pres">
      <dgm:prSet presAssocID="{B03CF9B6-7812-4E25-874A-1EF9B5794FE0}" presName="sibTrans" presStyleCnt="0"/>
      <dgm:spPr/>
    </dgm:pt>
    <dgm:pt modelId="{6FDF149A-7A0C-4B76-A165-EFE6299F1BC9}" type="pres">
      <dgm:prSet presAssocID="{F4D64A86-FDF2-4790-9FBE-E68DAE56AC5F}" presName="node" presStyleLbl="alignAccFollowNode1" presStyleIdx="1" presStyleCnt="8">
        <dgm:presLayoutVars>
          <dgm:bulletEnabled val="1"/>
        </dgm:presLayoutVars>
      </dgm:prSet>
      <dgm:spPr/>
    </dgm:pt>
    <dgm:pt modelId="{D38B3A9C-F691-4B5F-87E0-9FA3EA51F581}" type="pres">
      <dgm:prSet presAssocID="{1AB1B3C6-1196-49F7-B0F2-731BBC95D747}" presName="sibTrans" presStyleCnt="0"/>
      <dgm:spPr/>
    </dgm:pt>
    <dgm:pt modelId="{B6963C50-1A8A-4572-8447-9D329B42CB06}" type="pres">
      <dgm:prSet presAssocID="{81ADA4B9-7959-42F2-AB67-41D648380F21}" presName="node" presStyleLbl="alignAccFollowNode1" presStyleIdx="2" presStyleCnt="8" custLinFactNeighborX="8547" custLinFactNeighborY="-1295">
        <dgm:presLayoutVars>
          <dgm:bulletEnabled val="1"/>
        </dgm:presLayoutVars>
      </dgm:prSet>
      <dgm:spPr/>
    </dgm:pt>
    <dgm:pt modelId="{6AAD2495-93E6-4C9F-BF2E-49D9191061D4}" type="pres">
      <dgm:prSet presAssocID="{B931A099-49BE-4F52-B2B9-415A471AA286}" presName="sibTrans" presStyleCnt="0"/>
      <dgm:spPr/>
    </dgm:pt>
    <dgm:pt modelId="{D4B7449C-E2B3-464F-A28E-FF0C232F3CBF}" type="pres">
      <dgm:prSet presAssocID="{65502D94-A86E-45CD-8A14-AC80EDD92B2B}" presName="node" presStyleLbl="alignAccFollowNode1" presStyleIdx="3" presStyleCnt="8" custLinFactX="-66715" custLinFactY="37349" custLinFactNeighborX="-100000" custLinFactNeighborY="100000">
        <dgm:presLayoutVars>
          <dgm:bulletEnabled val="1"/>
        </dgm:presLayoutVars>
      </dgm:prSet>
      <dgm:spPr/>
    </dgm:pt>
    <dgm:pt modelId="{F0AD7651-EC99-4D92-AE91-781EF94D6B49}" type="pres">
      <dgm:prSet presAssocID="{E707FD61-94F7-43A4-9E30-A9A596E4E65D}" presName="vSp" presStyleCnt="0"/>
      <dgm:spPr/>
    </dgm:pt>
    <dgm:pt modelId="{B315A00C-2E39-4709-846A-9F566379A948}" type="pres">
      <dgm:prSet presAssocID="{EE3F2AB4-C939-4F3D-8542-B28FF186D44E}" presName="horFlow" presStyleCnt="0"/>
      <dgm:spPr/>
    </dgm:pt>
    <dgm:pt modelId="{C6DDFFFD-4D70-49C5-ABDC-5A5D27FD1E1F}" type="pres">
      <dgm:prSet presAssocID="{EE3F2AB4-C939-4F3D-8542-B28FF186D44E}" presName="bigChev" presStyleLbl="node1" presStyleIdx="1" presStyleCnt="3"/>
      <dgm:spPr/>
    </dgm:pt>
    <dgm:pt modelId="{F5537211-5D57-4C17-8A76-F863447E2B96}" type="pres">
      <dgm:prSet presAssocID="{23EF62BD-65A8-4005-9102-5DCE19F3370E}" presName="parTrans" presStyleCnt="0"/>
      <dgm:spPr/>
    </dgm:pt>
    <dgm:pt modelId="{C8883F53-C7A7-425B-BE50-AC566E240DF8}" type="pres">
      <dgm:prSet presAssocID="{867866AE-C607-4D3C-83DB-AD55A5D3AA25}" presName="node" presStyleLbl="alignAccFollowNode1" presStyleIdx="4" presStyleCnt="8">
        <dgm:presLayoutVars>
          <dgm:bulletEnabled val="1"/>
        </dgm:presLayoutVars>
      </dgm:prSet>
      <dgm:spPr/>
    </dgm:pt>
    <dgm:pt modelId="{1F19054A-84FB-45FE-A945-F9186DCBE6D6}" type="pres">
      <dgm:prSet presAssocID="{9B6F34C8-A58B-4081-A1BA-6267155D9556}" presName="sibTrans" presStyleCnt="0"/>
      <dgm:spPr/>
    </dgm:pt>
    <dgm:pt modelId="{BF1D7C5E-E786-4169-9407-90F064CE8C3F}" type="pres">
      <dgm:prSet presAssocID="{E7B2C8FD-209A-4C72-AF38-47639E777B0C}" presName="node" presStyleLbl="alignAccFollowNode1" presStyleIdx="5" presStyleCnt="8">
        <dgm:presLayoutVars>
          <dgm:bulletEnabled val="1"/>
        </dgm:presLayoutVars>
      </dgm:prSet>
      <dgm:spPr/>
    </dgm:pt>
    <dgm:pt modelId="{E9D91BE5-9C3F-4BED-8AD9-450DF88E6AA9}" type="pres">
      <dgm:prSet presAssocID="{EE3F2AB4-C939-4F3D-8542-B28FF186D44E}" presName="vSp" presStyleCnt="0"/>
      <dgm:spPr/>
    </dgm:pt>
    <dgm:pt modelId="{86D5824B-2B1A-4A81-94A8-3A608D713A6E}" type="pres">
      <dgm:prSet presAssocID="{A068343F-C518-473C-9CB1-9BE43D246BBE}" presName="horFlow" presStyleCnt="0"/>
      <dgm:spPr/>
    </dgm:pt>
    <dgm:pt modelId="{5B9D342F-5060-42BE-A90B-496870432D51}" type="pres">
      <dgm:prSet presAssocID="{A068343F-C518-473C-9CB1-9BE43D246BBE}" presName="bigChev" presStyleLbl="node1" presStyleIdx="2" presStyleCnt="3"/>
      <dgm:spPr/>
    </dgm:pt>
    <dgm:pt modelId="{9A29672C-9B83-456D-8DB9-F9A1CE87E348}" type="pres">
      <dgm:prSet presAssocID="{9DFDB791-E24C-43C4-8384-905E6835AB9D}" presName="parTrans" presStyleCnt="0"/>
      <dgm:spPr/>
    </dgm:pt>
    <dgm:pt modelId="{AD007E6B-29A3-40E7-829E-B8F20BDAAB62}" type="pres">
      <dgm:prSet presAssocID="{73767FF7-9DDB-403D-AA2D-510ED0FBEB9F}" presName="node" presStyleLbl="alignAccFollowNode1" presStyleIdx="6" presStyleCnt="8">
        <dgm:presLayoutVars>
          <dgm:bulletEnabled val="1"/>
        </dgm:presLayoutVars>
      </dgm:prSet>
      <dgm:spPr/>
    </dgm:pt>
    <dgm:pt modelId="{A3D10A4F-4874-487A-B564-BC0C5F21EE47}" type="pres">
      <dgm:prSet presAssocID="{9E9A6582-5595-4058-8E4B-07E717E5BC33}" presName="sibTrans" presStyleCnt="0"/>
      <dgm:spPr/>
    </dgm:pt>
    <dgm:pt modelId="{5B7F04FF-67C4-47AD-A883-79508A5A109F}" type="pres">
      <dgm:prSet presAssocID="{72ED9573-1CA4-460E-A388-1A1290B572D2}" presName="node" presStyleLbl="alignAccFollowNode1" presStyleIdx="7" presStyleCnt="8" custScaleX="139192">
        <dgm:presLayoutVars>
          <dgm:bulletEnabled val="1"/>
        </dgm:presLayoutVars>
      </dgm:prSet>
      <dgm:spPr/>
    </dgm:pt>
  </dgm:ptLst>
  <dgm:cxnLst>
    <dgm:cxn modelId="{9661DA0D-BDEB-47BC-BE56-840D432514FD}" type="presOf" srcId="{72ED9573-1CA4-460E-A388-1A1290B572D2}" destId="{5B7F04FF-67C4-47AD-A883-79508A5A109F}" srcOrd="0" destOrd="0" presId="urn:microsoft.com/office/officeart/2005/8/layout/lProcess3"/>
    <dgm:cxn modelId="{FBF97A0F-3168-46CD-BF00-7B7767F63D6A}" type="presOf" srcId="{E7B2C8FD-209A-4C72-AF38-47639E777B0C}" destId="{BF1D7C5E-E786-4169-9407-90F064CE8C3F}" srcOrd="0" destOrd="0" presId="urn:microsoft.com/office/officeart/2005/8/layout/lProcess3"/>
    <dgm:cxn modelId="{EE640410-8B4C-45F7-9C99-75707D694A3E}" srcId="{E707FD61-94F7-43A4-9E30-A9A596E4E65D}" destId="{65502D94-A86E-45CD-8A14-AC80EDD92B2B}" srcOrd="3" destOrd="0" parTransId="{B97E79F1-9388-4E4D-9FFD-699712582EB3}" sibTransId="{C8549A00-B876-4DD1-B644-79C063C229F3}"/>
    <dgm:cxn modelId="{B305112A-7671-485A-B182-FF74CC7F4199}" srcId="{4FA79E45-59B0-4BE5-BBAC-91761FA65B95}" destId="{A068343F-C518-473C-9CB1-9BE43D246BBE}" srcOrd="2" destOrd="0" parTransId="{54BC9A94-85BD-42B2-BA55-98D294781A2D}" sibTransId="{F50AE72F-1C80-484E-B4E6-2DE2AA8A2F5E}"/>
    <dgm:cxn modelId="{8817AB2B-719F-40C6-96DE-7D49C610C3B3}" srcId="{4FA79E45-59B0-4BE5-BBAC-91761FA65B95}" destId="{EE3F2AB4-C939-4F3D-8542-B28FF186D44E}" srcOrd="1" destOrd="0" parTransId="{EC1FC67E-BB68-44FB-A804-88D64FC26C78}" sibTransId="{AB9471F4-ED2A-4C24-8D64-65C9054969DD}"/>
    <dgm:cxn modelId="{A4498A5F-CFB9-41C6-9E1C-59A852D7B3C7}" srcId="{E707FD61-94F7-43A4-9E30-A9A596E4E65D}" destId="{02270C4F-12B6-462A-9E06-4FA08B913671}" srcOrd="0" destOrd="0" parTransId="{A2E55604-8B41-4EF5-8234-171B1275A4D7}" sibTransId="{B03CF9B6-7812-4E25-874A-1EF9B5794FE0}"/>
    <dgm:cxn modelId="{FB28E371-42D3-460A-B141-FC6C0F3EC35A}" type="presOf" srcId="{EE3F2AB4-C939-4F3D-8542-B28FF186D44E}" destId="{C6DDFFFD-4D70-49C5-ABDC-5A5D27FD1E1F}" srcOrd="0" destOrd="0" presId="urn:microsoft.com/office/officeart/2005/8/layout/lProcess3"/>
    <dgm:cxn modelId="{83C6A772-EA8A-4D4D-905A-12A4AEEB479A}" type="presOf" srcId="{A068343F-C518-473C-9CB1-9BE43D246BBE}" destId="{5B9D342F-5060-42BE-A90B-496870432D51}" srcOrd="0" destOrd="0" presId="urn:microsoft.com/office/officeart/2005/8/layout/lProcess3"/>
    <dgm:cxn modelId="{636C7B74-F61E-43DC-8F87-4A4600722A14}" srcId="{EE3F2AB4-C939-4F3D-8542-B28FF186D44E}" destId="{E7B2C8FD-209A-4C72-AF38-47639E777B0C}" srcOrd="1" destOrd="0" parTransId="{A642E14F-6BDF-461B-9F53-4D5152FA10C9}" sibTransId="{BAD36ED9-596C-4E52-84C1-6837F707D606}"/>
    <dgm:cxn modelId="{3EC88975-7F33-4ACB-BA3A-BC69C4471D97}" srcId="{A068343F-C518-473C-9CB1-9BE43D246BBE}" destId="{72ED9573-1CA4-460E-A388-1A1290B572D2}" srcOrd="1" destOrd="0" parTransId="{B0BAB8DD-1685-45FE-811D-E22D759D6081}" sibTransId="{18F047FD-D1C6-40C6-BE93-489CD1B13850}"/>
    <dgm:cxn modelId="{A83BE757-46AD-4AF2-B360-9AB01524F7BB}" srcId="{E707FD61-94F7-43A4-9E30-A9A596E4E65D}" destId="{81ADA4B9-7959-42F2-AB67-41D648380F21}" srcOrd="2" destOrd="0" parTransId="{FE14CD9E-6A7E-4329-9DC7-6374336CC487}" sibTransId="{B931A099-49BE-4F52-B2B9-415A471AA286}"/>
    <dgm:cxn modelId="{901B5A7D-AF22-4518-8D86-2D3B74282C7F}" srcId="{4FA79E45-59B0-4BE5-BBAC-91761FA65B95}" destId="{E707FD61-94F7-43A4-9E30-A9A596E4E65D}" srcOrd="0" destOrd="0" parTransId="{EF8E2042-7B8A-4767-8E36-DA46D258193D}" sibTransId="{17FC18FE-E23E-4B61-AA20-93BA413E7F86}"/>
    <dgm:cxn modelId="{BD100C82-04EB-4D96-86DD-A9B3C99184DE}" type="presOf" srcId="{F4D64A86-FDF2-4790-9FBE-E68DAE56AC5F}" destId="{6FDF149A-7A0C-4B76-A165-EFE6299F1BC9}" srcOrd="0" destOrd="0" presId="urn:microsoft.com/office/officeart/2005/8/layout/lProcess3"/>
    <dgm:cxn modelId="{E03D9E84-4BFF-46FE-BB92-62B6C84D774A}" type="presOf" srcId="{81ADA4B9-7959-42F2-AB67-41D648380F21}" destId="{B6963C50-1A8A-4572-8447-9D329B42CB06}" srcOrd="0" destOrd="0" presId="urn:microsoft.com/office/officeart/2005/8/layout/lProcess3"/>
    <dgm:cxn modelId="{48DA538C-0D9B-47E1-A6A1-AD76213651E4}" type="presOf" srcId="{4FA79E45-59B0-4BE5-BBAC-91761FA65B95}" destId="{CE37F4E1-C180-4C4D-8678-AE8363BB391C}" srcOrd="0" destOrd="0" presId="urn:microsoft.com/office/officeart/2005/8/layout/lProcess3"/>
    <dgm:cxn modelId="{AD8E708E-56A6-4D3D-AC6D-5F69867006E5}" type="presOf" srcId="{867866AE-C607-4D3C-83DB-AD55A5D3AA25}" destId="{C8883F53-C7A7-425B-BE50-AC566E240DF8}" srcOrd="0" destOrd="0" presId="urn:microsoft.com/office/officeart/2005/8/layout/lProcess3"/>
    <dgm:cxn modelId="{03E1819A-D31E-49D9-8090-D9D9257FA1A5}" srcId="{EE3F2AB4-C939-4F3D-8542-B28FF186D44E}" destId="{867866AE-C607-4D3C-83DB-AD55A5D3AA25}" srcOrd="0" destOrd="0" parTransId="{23EF62BD-65A8-4005-9102-5DCE19F3370E}" sibTransId="{9B6F34C8-A58B-4081-A1BA-6267155D9556}"/>
    <dgm:cxn modelId="{91B8919B-3B70-4668-AED9-C51C06520712}" type="presOf" srcId="{02270C4F-12B6-462A-9E06-4FA08B913671}" destId="{DBE52FD2-CACC-4035-A84F-CB6B9B5002AC}" srcOrd="0" destOrd="0" presId="urn:microsoft.com/office/officeart/2005/8/layout/lProcess3"/>
    <dgm:cxn modelId="{4149D59C-D06B-4BA6-B69E-D164D6398BB0}" srcId="{A068343F-C518-473C-9CB1-9BE43D246BBE}" destId="{73767FF7-9DDB-403D-AA2D-510ED0FBEB9F}" srcOrd="0" destOrd="0" parTransId="{9DFDB791-E24C-43C4-8384-905E6835AB9D}" sibTransId="{9E9A6582-5595-4058-8E4B-07E717E5BC33}"/>
    <dgm:cxn modelId="{E0309FCB-A044-4847-A869-CAED10305602}" type="presOf" srcId="{73767FF7-9DDB-403D-AA2D-510ED0FBEB9F}" destId="{AD007E6B-29A3-40E7-829E-B8F20BDAAB62}" srcOrd="0" destOrd="0" presId="urn:microsoft.com/office/officeart/2005/8/layout/lProcess3"/>
    <dgm:cxn modelId="{1665CBCB-55DE-40DF-B84A-D75E822D1611}" srcId="{E707FD61-94F7-43A4-9E30-A9A596E4E65D}" destId="{F4D64A86-FDF2-4790-9FBE-E68DAE56AC5F}" srcOrd="1" destOrd="0" parTransId="{32095007-0568-4F5E-8D75-BF3DB6B5C9AE}" sibTransId="{1AB1B3C6-1196-49F7-B0F2-731BBC95D747}"/>
    <dgm:cxn modelId="{05B6E0D8-2060-4792-B2C6-B19C5FE3FC86}" type="presOf" srcId="{E707FD61-94F7-43A4-9E30-A9A596E4E65D}" destId="{A087710B-93C2-4860-B91B-74D40CF09100}" srcOrd="0" destOrd="0" presId="urn:microsoft.com/office/officeart/2005/8/layout/lProcess3"/>
    <dgm:cxn modelId="{3CD4DDFA-6CAF-4C73-8DA5-C9DFD78BB571}" type="presOf" srcId="{65502D94-A86E-45CD-8A14-AC80EDD92B2B}" destId="{D4B7449C-E2B3-464F-A28E-FF0C232F3CBF}" srcOrd="0" destOrd="0" presId="urn:microsoft.com/office/officeart/2005/8/layout/lProcess3"/>
    <dgm:cxn modelId="{C50C588A-9291-447A-968A-CEC2CCF3C475}" type="presParOf" srcId="{CE37F4E1-C180-4C4D-8678-AE8363BB391C}" destId="{3D537291-5736-4D51-915B-68AF6CCEBFDD}" srcOrd="0" destOrd="0" presId="urn:microsoft.com/office/officeart/2005/8/layout/lProcess3"/>
    <dgm:cxn modelId="{6005A7EA-F20A-4B8B-A8F3-979DDCEF6F85}" type="presParOf" srcId="{3D537291-5736-4D51-915B-68AF6CCEBFDD}" destId="{A087710B-93C2-4860-B91B-74D40CF09100}" srcOrd="0" destOrd="0" presId="urn:microsoft.com/office/officeart/2005/8/layout/lProcess3"/>
    <dgm:cxn modelId="{FDA0211D-0C52-4818-8E90-32C2AC873FBA}" type="presParOf" srcId="{3D537291-5736-4D51-915B-68AF6CCEBFDD}" destId="{15C521DF-598A-4351-BE9B-40B256A2C368}" srcOrd="1" destOrd="0" presId="urn:microsoft.com/office/officeart/2005/8/layout/lProcess3"/>
    <dgm:cxn modelId="{317F0AD6-0971-4586-B2B8-8129B431A596}" type="presParOf" srcId="{3D537291-5736-4D51-915B-68AF6CCEBFDD}" destId="{DBE52FD2-CACC-4035-A84F-CB6B9B5002AC}" srcOrd="2" destOrd="0" presId="urn:microsoft.com/office/officeart/2005/8/layout/lProcess3"/>
    <dgm:cxn modelId="{945EB2CC-9FEF-4750-A979-50BA068E5CBE}" type="presParOf" srcId="{3D537291-5736-4D51-915B-68AF6CCEBFDD}" destId="{BCF2C246-EF1E-4737-A647-D6F54B79A7F4}" srcOrd="3" destOrd="0" presId="urn:microsoft.com/office/officeart/2005/8/layout/lProcess3"/>
    <dgm:cxn modelId="{131DA54E-7B4F-45D1-BC21-8C423DCA7F8C}" type="presParOf" srcId="{3D537291-5736-4D51-915B-68AF6CCEBFDD}" destId="{6FDF149A-7A0C-4B76-A165-EFE6299F1BC9}" srcOrd="4" destOrd="0" presId="urn:microsoft.com/office/officeart/2005/8/layout/lProcess3"/>
    <dgm:cxn modelId="{9D137EA9-632E-43EB-BF0F-F37529D2F5D4}" type="presParOf" srcId="{3D537291-5736-4D51-915B-68AF6CCEBFDD}" destId="{D38B3A9C-F691-4B5F-87E0-9FA3EA51F581}" srcOrd="5" destOrd="0" presId="urn:microsoft.com/office/officeart/2005/8/layout/lProcess3"/>
    <dgm:cxn modelId="{930C24FE-70BB-40ED-883A-052EC1ABE34C}" type="presParOf" srcId="{3D537291-5736-4D51-915B-68AF6CCEBFDD}" destId="{B6963C50-1A8A-4572-8447-9D329B42CB06}" srcOrd="6" destOrd="0" presId="urn:microsoft.com/office/officeart/2005/8/layout/lProcess3"/>
    <dgm:cxn modelId="{8FCA4FDD-16E8-4C4F-804D-25FC48BA15B3}" type="presParOf" srcId="{3D537291-5736-4D51-915B-68AF6CCEBFDD}" destId="{6AAD2495-93E6-4C9F-BF2E-49D9191061D4}" srcOrd="7" destOrd="0" presId="urn:microsoft.com/office/officeart/2005/8/layout/lProcess3"/>
    <dgm:cxn modelId="{BBA52CE2-4B04-4757-A004-C3A1C3611210}" type="presParOf" srcId="{3D537291-5736-4D51-915B-68AF6CCEBFDD}" destId="{D4B7449C-E2B3-464F-A28E-FF0C232F3CBF}" srcOrd="8" destOrd="0" presId="urn:microsoft.com/office/officeart/2005/8/layout/lProcess3"/>
    <dgm:cxn modelId="{4D6C8786-EB59-48BC-AC28-33373DB072B8}" type="presParOf" srcId="{CE37F4E1-C180-4C4D-8678-AE8363BB391C}" destId="{F0AD7651-EC99-4D92-AE91-781EF94D6B49}" srcOrd="1" destOrd="0" presId="urn:microsoft.com/office/officeart/2005/8/layout/lProcess3"/>
    <dgm:cxn modelId="{A0124F5B-C243-45EC-9874-2F083F402636}" type="presParOf" srcId="{CE37F4E1-C180-4C4D-8678-AE8363BB391C}" destId="{B315A00C-2E39-4709-846A-9F566379A948}" srcOrd="2" destOrd="0" presId="urn:microsoft.com/office/officeart/2005/8/layout/lProcess3"/>
    <dgm:cxn modelId="{64F8006D-0898-430C-9786-ECFABA09BB36}" type="presParOf" srcId="{B315A00C-2E39-4709-846A-9F566379A948}" destId="{C6DDFFFD-4D70-49C5-ABDC-5A5D27FD1E1F}" srcOrd="0" destOrd="0" presId="urn:microsoft.com/office/officeart/2005/8/layout/lProcess3"/>
    <dgm:cxn modelId="{EBCB4EC7-AFFE-4BD8-8CA5-E15C0C0B3E44}" type="presParOf" srcId="{B315A00C-2E39-4709-846A-9F566379A948}" destId="{F5537211-5D57-4C17-8A76-F863447E2B96}" srcOrd="1" destOrd="0" presId="urn:microsoft.com/office/officeart/2005/8/layout/lProcess3"/>
    <dgm:cxn modelId="{D500485C-5B83-4EEC-B7AB-7909E7A08BA9}" type="presParOf" srcId="{B315A00C-2E39-4709-846A-9F566379A948}" destId="{C8883F53-C7A7-425B-BE50-AC566E240DF8}" srcOrd="2" destOrd="0" presId="urn:microsoft.com/office/officeart/2005/8/layout/lProcess3"/>
    <dgm:cxn modelId="{7571C182-FC4F-4566-9DD0-FDCC0B391F75}" type="presParOf" srcId="{B315A00C-2E39-4709-846A-9F566379A948}" destId="{1F19054A-84FB-45FE-A945-F9186DCBE6D6}" srcOrd="3" destOrd="0" presId="urn:microsoft.com/office/officeart/2005/8/layout/lProcess3"/>
    <dgm:cxn modelId="{692CDFD2-1B6F-464A-B5C8-32099C4F49BA}" type="presParOf" srcId="{B315A00C-2E39-4709-846A-9F566379A948}" destId="{BF1D7C5E-E786-4169-9407-90F064CE8C3F}" srcOrd="4" destOrd="0" presId="urn:microsoft.com/office/officeart/2005/8/layout/lProcess3"/>
    <dgm:cxn modelId="{370D598B-E1E6-483B-A761-D1C215B2F091}" type="presParOf" srcId="{CE37F4E1-C180-4C4D-8678-AE8363BB391C}" destId="{E9D91BE5-9C3F-4BED-8AD9-450DF88E6AA9}" srcOrd="3" destOrd="0" presId="urn:microsoft.com/office/officeart/2005/8/layout/lProcess3"/>
    <dgm:cxn modelId="{7EB8C92E-8751-4EE0-BE5D-597D0408493F}" type="presParOf" srcId="{CE37F4E1-C180-4C4D-8678-AE8363BB391C}" destId="{86D5824B-2B1A-4A81-94A8-3A608D713A6E}" srcOrd="4" destOrd="0" presId="urn:microsoft.com/office/officeart/2005/8/layout/lProcess3"/>
    <dgm:cxn modelId="{0BAF8BB4-017D-4280-A008-E602FC025F42}" type="presParOf" srcId="{86D5824B-2B1A-4A81-94A8-3A608D713A6E}" destId="{5B9D342F-5060-42BE-A90B-496870432D51}" srcOrd="0" destOrd="0" presId="urn:microsoft.com/office/officeart/2005/8/layout/lProcess3"/>
    <dgm:cxn modelId="{4DD974DE-4904-47EA-B4CD-EF7E4878EA60}" type="presParOf" srcId="{86D5824B-2B1A-4A81-94A8-3A608D713A6E}" destId="{9A29672C-9B83-456D-8DB9-F9A1CE87E348}" srcOrd="1" destOrd="0" presId="urn:microsoft.com/office/officeart/2005/8/layout/lProcess3"/>
    <dgm:cxn modelId="{1E747077-B107-4B02-9351-C24E8BA5ACA5}" type="presParOf" srcId="{86D5824B-2B1A-4A81-94A8-3A608D713A6E}" destId="{AD007E6B-29A3-40E7-829E-B8F20BDAAB62}" srcOrd="2" destOrd="0" presId="urn:microsoft.com/office/officeart/2005/8/layout/lProcess3"/>
    <dgm:cxn modelId="{51AC3AA9-7A0D-4C05-91AF-D8A5576FE248}" type="presParOf" srcId="{86D5824B-2B1A-4A81-94A8-3A608D713A6E}" destId="{A3D10A4F-4874-487A-B564-BC0C5F21EE47}" srcOrd="3" destOrd="0" presId="urn:microsoft.com/office/officeart/2005/8/layout/lProcess3"/>
    <dgm:cxn modelId="{586F80B9-FC5B-437F-9A9C-B7B441CA0464}" type="presParOf" srcId="{86D5824B-2B1A-4A81-94A8-3A608D713A6E}" destId="{5B7F04FF-67C4-47AD-A883-79508A5A109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2B23-B9D3-4C3A-933C-70F57F680D20}">
      <dsp:nvSpPr>
        <dsp:cNvPr id="0" name=""/>
        <dsp:cNvSpPr/>
      </dsp:nvSpPr>
      <dsp:spPr>
        <a:xfrm rot="16200000">
          <a:off x="-1296207" y="1917044"/>
          <a:ext cx="2924085" cy="26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83" bIns="0" numCol="1" spcCol="1270" anchor="t" anchorCtr="0">
          <a:noAutofit/>
        </a:bodyPr>
        <a:lstStyle/>
        <a:p>
          <a:pPr marL="0" lvl="0" indent="0" algn="r" defTabSz="844550">
            <a:lnSpc>
              <a:spcPct val="90000"/>
            </a:lnSpc>
            <a:spcBef>
              <a:spcPct val="0"/>
            </a:spcBef>
            <a:spcAft>
              <a:spcPct val="35000"/>
            </a:spcAft>
            <a:buNone/>
          </a:pPr>
          <a:r>
            <a:rPr lang="en-US" sz="1900" kern="1200" dirty="0"/>
            <a:t>NARR Level 2</a:t>
          </a:r>
        </a:p>
      </dsp:txBody>
      <dsp:txXfrm>
        <a:off x="-1296207" y="1917044"/>
        <a:ext cx="2924085" cy="266437"/>
      </dsp:txXfrm>
    </dsp:sp>
    <dsp:sp modelId="{4FDBDD6B-8626-4D1A-A319-91EE753288DA}">
      <dsp:nvSpPr>
        <dsp:cNvPr id="0" name=""/>
        <dsp:cNvSpPr/>
      </dsp:nvSpPr>
      <dsp:spPr>
        <a:xfrm>
          <a:off x="299054" y="588219"/>
          <a:ext cx="1327141" cy="2924085"/>
        </a:xfrm>
        <a:prstGeom prst="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4983"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Monitored by one house manager who screens potential residents; shared living environment; services include peer support; drug screening; self-help; referral to clinical services outside the facility</a:t>
          </a:r>
        </a:p>
        <a:p>
          <a:pPr marL="57150" lvl="1" indent="-57150" algn="l" defTabSz="488950">
            <a:lnSpc>
              <a:spcPct val="90000"/>
            </a:lnSpc>
            <a:spcBef>
              <a:spcPct val="0"/>
            </a:spcBef>
            <a:spcAft>
              <a:spcPct val="15000"/>
            </a:spcAft>
            <a:buChar char="•"/>
          </a:pPr>
          <a:endParaRPr lang="en-US" sz="1100" kern="1200" dirty="0"/>
        </a:p>
      </dsp:txBody>
      <dsp:txXfrm>
        <a:off x="299054" y="588219"/>
        <a:ext cx="1327141" cy="2924085"/>
      </dsp:txXfrm>
    </dsp:sp>
    <dsp:sp modelId="{FCA119C7-1FC6-4EFB-A119-5DF1F28DA30C}">
      <dsp:nvSpPr>
        <dsp:cNvPr id="0" name=""/>
        <dsp:cNvSpPr/>
      </dsp:nvSpPr>
      <dsp:spPr>
        <a:xfrm>
          <a:off x="32616" y="236522"/>
          <a:ext cx="532875" cy="532875"/>
        </a:xfrm>
        <a:prstGeom prst="rect">
          <a:avLst/>
        </a:prstGeom>
        <a:blipFill rotWithShape="1">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D3B56-266E-417C-9568-B723C7ABECF7}">
      <dsp:nvSpPr>
        <dsp:cNvPr id="0" name=""/>
        <dsp:cNvSpPr/>
      </dsp:nvSpPr>
      <dsp:spPr>
        <a:xfrm rot="16200000">
          <a:off x="633044" y="1917044"/>
          <a:ext cx="2924085" cy="26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83" bIns="0" numCol="1" spcCol="1270" anchor="t" anchorCtr="0">
          <a:noAutofit/>
        </a:bodyPr>
        <a:lstStyle/>
        <a:p>
          <a:pPr marL="0" lvl="0" indent="0" algn="r" defTabSz="844550">
            <a:lnSpc>
              <a:spcPct val="90000"/>
            </a:lnSpc>
            <a:spcBef>
              <a:spcPct val="0"/>
            </a:spcBef>
            <a:spcAft>
              <a:spcPct val="35000"/>
            </a:spcAft>
            <a:buNone/>
          </a:pPr>
          <a:r>
            <a:rPr lang="en-US" sz="1900" kern="1200" dirty="0"/>
            <a:t>NARR Level 3</a:t>
          </a:r>
        </a:p>
      </dsp:txBody>
      <dsp:txXfrm>
        <a:off x="633044" y="1917044"/>
        <a:ext cx="2924085" cy="266437"/>
      </dsp:txXfrm>
    </dsp:sp>
    <dsp:sp modelId="{CCCA954B-C29E-4F5F-A0C2-FA6FA599523B}">
      <dsp:nvSpPr>
        <dsp:cNvPr id="0" name=""/>
        <dsp:cNvSpPr/>
      </dsp:nvSpPr>
      <dsp:spPr>
        <a:xfrm>
          <a:off x="2228305" y="588219"/>
          <a:ext cx="1327141" cy="2924085"/>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4983"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Supervised by a facility manager; staff with certified peer recovery support specialist or case manager; support services include peer support; life skills development emphasis on clinical services provided  outside the facility</a:t>
          </a:r>
        </a:p>
      </dsp:txBody>
      <dsp:txXfrm>
        <a:off x="2228305" y="588219"/>
        <a:ext cx="1327141" cy="2924085"/>
      </dsp:txXfrm>
    </dsp:sp>
    <dsp:sp modelId="{A7DA84A8-67DE-499C-B951-5E9EB45B544E}">
      <dsp:nvSpPr>
        <dsp:cNvPr id="0" name=""/>
        <dsp:cNvSpPr/>
      </dsp:nvSpPr>
      <dsp:spPr>
        <a:xfrm>
          <a:off x="1961868" y="236522"/>
          <a:ext cx="532875" cy="532875"/>
        </a:xfrm>
        <a:prstGeom prst="rect">
          <a:avLst/>
        </a:prstGeom>
        <a:blipFill rotWithShape="1">
          <a:blip xmlns:r="http://schemas.openxmlformats.org/officeDocument/2006/relationships" r:embed="rId2"/>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FDAD7A-CE8D-431B-8B13-F9FCDF281CEE}">
      <dsp:nvSpPr>
        <dsp:cNvPr id="0" name=""/>
        <dsp:cNvSpPr/>
      </dsp:nvSpPr>
      <dsp:spPr>
        <a:xfrm rot="16200000">
          <a:off x="2562296" y="1917044"/>
          <a:ext cx="2924085" cy="266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83" bIns="0" numCol="1" spcCol="1270" anchor="t" anchorCtr="0">
          <a:noAutofit/>
        </a:bodyPr>
        <a:lstStyle/>
        <a:p>
          <a:pPr marL="0" lvl="0" indent="0" algn="r" defTabSz="844550">
            <a:lnSpc>
              <a:spcPct val="90000"/>
            </a:lnSpc>
            <a:spcBef>
              <a:spcPct val="0"/>
            </a:spcBef>
            <a:spcAft>
              <a:spcPct val="35000"/>
            </a:spcAft>
            <a:buNone/>
          </a:pPr>
          <a:r>
            <a:rPr lang="en-US" sz="1900" kern="1200" dirty="0"/>
            <a:t>NARR Level 4</a:t>
          </a:r>
        </a:p>
      </dsp:txBody>
      <dsp:txXfrm>
        <a:off x="2562296" y="1917044"/>
        <a:ext cx="2924085" cy="266437"/>
      </dsp:txXfrm>
    </dsp:sp>
    <dsp:sp modelId="{13A3DFD7-2E6C-4AFE-BFC6-1786086CCDA7}">
      <dsp:nvSpPr>
        <dsp:cNvPr id="0" name=""/>
        <dsp:cNvSpPr/>
      </dsp:nvSpPr>
      <dsp:spPr>
        <a:xfrm>
          <a:off x="4157557" y="588219"/>
          <a:ext cx="1327141" cy="2924085"/>
        </a:xfrm>
        <a:prstGeom prst="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34983" rIns="99568" bIns="99568" numCol="1" spcCol="1270" anchor="t" anchorCtr="0">
          <a:noAutofit/>
        </a:bodyPr>
        <a:lstStyle/>
        <a:p>
          <a:pPr marL="57150" lvl="1" indent="-57150" algn="l" defTabSz="488950">
            <a:lnSpc>
              <a:spcPct val="90000"/>
            </a:lnSpc>
            <a:spcBef>
              <a:spcPct val="0"/>
            </a:spcBef>
            <a:spcAft>
              <a:spcPct val="15000"/>
            </a:spcAft>
            <a:buChar char="•"/>
          </a:pPr>
          <a:r>
            <a:rPr lang="en-US" sz="1100" kern="1200" dirty="0"/>
            <a:t>Integrated Recovery Services</a:t>
          </a:r>
        </a:p>
        <a:p>
          <a:pPr marL="57150" lvl="1" indent="-57150" algn="l" defTabSz="488950">
            <a:lnSpc>
              <a:spcPct val="90000"/>
            </a:lnSpc>
            <a:spcBef>
              <a:spcPct val="0"/>
            </a:spcBef>
            <a:spcAft>
              <a:spcPct val="15000"/>
            </a:spcAft>
            <a:buChar char="•"/>
          </a:pPr>
          <a:r>
            <a:rPr lang="en-US" sz="1100" kern="1200" dirty="0"/>
            <a:t>Licensed treatment services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Eligibility of Individual admission based on medical necessity</a:t>
          </a:r>
        </a:p>
      </dsp:txBody>
      <dsp:txXfrm>
        <a:off x="4157557" y="588219"/>
        <a:ext cx="1327141" cy="2924085"/>
      </dsp:txXfrm>
    </dsp:sp>
    <dsp:sp modelId="{7BA8FCAC-8EC3-4F5F-884D-33A89A1E4F92}">
      <dsp:nvSpPr>
        <dsp:cNvPr id="0" name=""/>
        <dsp:cNvSpPr/>
      </dsp:nvSpPr>
      <dsp:spPr>
        <a:xfrm>
          <a:off x="3891120" y="236522"/>
          <a:ext cx="532875" cy="532875"/>
        </a:xfrm>
        <a:prstGeom prst="rect">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B10C-F1E5-46E0-B494-3D3EA2901F8A}">
      <dsp:nvSpPr>
        <dsp:cNvPr id="0" name=""/>
        <dsp:cNvSpPr/>
      </dsp:nvSpPr>
      <dsp:spPr>
        <a:xfrm>
          <a:off x="1077903" y="0"/>
          <a:ext cx="4485216" cy="4485216"/>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450BC-E456-4D8B-ABEF-93D12E9FD28D}">
      <dsp:nvSpPr>
        <dsp:cNvPr id="0" name=""/>
        <dsp:cNvSpPr/>
      </dsp:nvSpPr>
      <dsp:spPr>
        <a:xfrm>
          <a:off x="3248574" y="170396"/>
          <a:ext cx="4123790" cy="128419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5">
                  <a:lumMod val="75000"/>
                </a:schemeClr>
              </a:solidFill>
              <a:latin typeface="Century Gothic" panose="020B0502020202020204" pitchFamily="34" charset="0"/>
            </a:rPr>
            <a:t>1. National Objectives:</a:t>
          </a:r>
        </a:p>
        <a:p>
          <a:pPr marL="0" lvl="0" indent="0" algn="ctr" defTabSz="889000">
            <a:lnSpc>
              <a:spcPct val="90000"/>
            </a:lnSpc>
            <a:spcBef>
              <a:spcPct val="0"/>
            </a:spcBef>
            <a:spcAft>
              <a:spcPct val="35000"/>
            </a:spcAft>
            <a:buNone/>
          </a:pPr>
          <a:r>
            <a:rPr lang="en-US" sz="1600" kern="1200" dirty="0">
              <a:solidFill>
                <a:schemeClr val="accent5">
                  <a:lumMod val="75000"/>
                </a:schemeClr>
              </a:solidFill>
              <a:latin typeface="Century Gothic" panose="020B0502020202020204" pitchFamily="34" charset="0"/>
            </a:rPr>
            <a:t>Benefit Low-and Moderate-Income Persons based on the Limited Clientele criteria, as modified by the RHP Notice</a:t>
          </a:r>
        </a:p>
      </dsp:txBody>
      <dsp:txXfrm>
        <a:off x="3311263" y="233085"/>
        <a:ext cx="3998412" cy="1158816"/>
      </dsp:txXfrm>
    </dsp:sp>
    <dsp:sp modelId="{E7DE4D21-BC3E-40EF-AC68-C9ECFB3BE32A}">
      <dsp:nvSpPr>
        <dsp:cNvPr id="0" name=""/>
        <dsp:cNvSpPr/>
      </dsp:nvSpPr>
      <dsp:spPr>
        <a:xfrm>
          <a:off x="2918814" y="1842558"/>
          <a:ext cx="4387575" cy="1175108"/>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5">
                  <a:lumMod val="75000"/>
                </a:schemeClr>
              </a:solidFill>
              <a:latin typeface="Century Gothic" panose="020B0502020202020204" pitchFamily="34" charset="0"/>
            </a:rPr>
            <a:t>2. Eligible Activity:</a:t>
          </a:r>
        </a:p>
        <a:p>
          <a:pPr marL="0" lvl="0" indent="0" algn="ctr" defTabSz="889000">
            <a:lnSpc>
              <a:spcPct val="90000"/>
            </a:lnSpc>
            <a:spcBef>
              <a:spcPct val="0"/>
            </a:spcBef>
            <a:spcAft>
              <a:spcPct val="35000"/>
            </a:spcAft>
            <a:buNone/>
          </a:pPr>
          <a:r>
            <a:rPr lang="en-US" sz="1600" b="0" kern="1200" dirty="0">
              <a:solidFill>
                <a:schemeClr val="accent5">
                  <a:lumMod val="75000"/>
                </a:schemeClr>
              </a:solidFill>
              <a:latin typeface="Century Gothic" panose="020B0502020202020204" pitchFamily="34" charset="0"/>
            </a:rPr>
            <a:t>Use funds only for the limited list of eligible activities specified to carry out the purpose of RHP, found in the RHP Notice</a:t>
          </a:r>
        </a:p>
      </dsp:txBody>
      <dsp:txXfrm>
        <a:off x="2976178" y="1899922"/>
        <a:ext cx="4272847" cy="1060380"/>
      </dsp:txXfrm>
    </dsp:sp>
    <dsp:sp modelId="{CABEF47D-39CA-4274-B1A6-750097DA16A7}">
      <dsp:nvSpPr>
        <dsp:cNvPr id="0" name=""/>
        <dsp:cNvSpPr/>
      </dsp:nvSpPr>
      <dsp:spPr>
        <a:xfrm>
          <a:off x="2477380" y="3345978"/>
          <a:ext cx="5642329" cy="819953"/>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5">
                  <a:lumMod val="75000"/>
                </a:schemeClr>
              </a:solidFill>
              <a:latin typeface="Century Gothic" panose="020B0502020202020204" pitchFamily="34" charset="0"/>
            </a:rPr>
            <a:t>3. Connection to Program Purpose:</a:t>
          </a:r>
        </a:p>
        <a:p>
          <a:pPr marL="0" lvl="0" indent="0" algn="ctr" defTabSz="889000">
            <a:lnSpc>
              <a:spcPct val="90000"/>
            </a:lnSpc>
            <a:spcBef>
              <a:spcPct val="0"/>
            </a:spcBef>
            <a:spcAft>
              <a:spcPct val="35000"/>
            </a:spcAft>
            <a:buNone/>
          </a:pPr>
          <a:r>
            <a:rPr lang="en-US" sz="1600" b="0" kern="1200" dirty="0">
              <a:solidFill>
                <a:schemeClr val="accent5">
                  <a:lumMod val="75000"/>
                </a:schemeClr>
              </a:solidFill>
              <a:latin typeface="Century Gothic" panose="020B0502020202020204" pitchFamily="34" charset="0"/>
            </a:rPr>
            <a:t>Provide stable, temporary housing for individuals in recovery from a substance use disorder</a:t>
          </a:r>
        </a:p>
      </dsp:txBody>
      <dsp:txXfrm>
        <a:off x="2517407" y="3386005"/>
        <a:ext cx="5562275" cy="73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7710B-93C2-4860-B91B-74D40CF09100}">
      <dsp:nvSpPr>
        <dsp:cNvPr id="0" name=""/>
        <dsp:cNvSpPr/>
      </dsp:nvSpPr>
      <dsp:spPr>
        <a:xfrm>
          <a:off x="886" y="177760"/>
          <a:ext cx="1769919" cy="707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entury Gothic" panose="020B0502020202020204" pitchFamily="34" charset="0"/>
            </a:rPr>
            <a:t>Interest Meeting	</a:t>
          </a:r>
        </a:p>
      </dsp:txBody>
      <dsp:txXfrm>
        <a:off x="354870" y="177760"/>
        <a:ext cx="1061952" cy="707967"/>
      </dsp:txXfrm>
    </dsp:sp>
    <dsp:sp modelId="{DBE52FD2-CACC-4035-A84F-CB6B9B5002AC}">
      <dsp:nvSpPr>
        <dsp:cNvPr id="0" name=""/>
        <dsp:cNvSpPr/>
      </dsp:nvSpPr>
      <dsp:spPr>
        <a:xfrm>
          <a:off x="1540716" y="237937"/>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Look for Properties</a:t>
          </a:r>
        </a:p>
      </dsp:txBody>
      <dsp:txXfrm>
        <a:off x="1834523" y="237937"/>
        <a:ext cx="881420" cy="587613"/>
      </dsp:txXfrm>
    </dsp:sp>
    <dsp:sp modelId="{6FDF149A-7A0C-4B76-A165-EFE6299F1BC9}">
      <dsp:nvSpPr>
        <dsp:cNvPr id="0" name=""/>
        <dsp:cNvSpPr/>
      </dsp:nvSpPr>
      <dsp:spPr>
        <a:xfrm>
          <a:off x="2804085" y="237937"/>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Determine Target Populations</a:t>
          </a:r>
        </a:p>
      </dsp:txBody>
      <dsp:txXfrm>
        <a:off x="3097892" y="237937"/>
        <a:ext cx="881420" cy="587613"/>
      </dsp:txXfrm>
    </dsp:sp>
    <dsp:sp modelId="{B6963C50-1A8A-4572-8447-9D329B42CB06}">
      <dsp:nvSpPr>
        <dsp:cNvPr id="0" name=""/>
        <dsp:cNvSpPr/>
      </dsp:nvSpPr>
      <dsp:spPr>
        <a:xfrm>
          <a:off x="4085031" y="230327"/>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Apply to DSHA</a:t>
          </a:r>
        </a:p>
      </dsp:txBody>
      <dsp:txXfrm>
        <a:off x="4378838" y="230327"/>
        <a:ext cx="881420" cy="587613"/>
      </dsp:txXfrm>
    </dsp:sp>
    <dsp:sp modelId="{D4B7449C-E2B3-464F-A28E-FF0C232F3CBF}">
      <dsp:nvSpPr>
        <dsp:cNvPr id="0" name=""/>
        <dsp:cNvSpPr/>
      </dsp:nvSpPr>
      <dsp:spPr>
        <a:xfrm>
          <a:off x="4145092" y="1045018"/>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Rent Up with </a:t>
          </a:r>
          <a:r>
            <a:rPr lang="en-US" sz="1200" kern="1200" dirty="0" err="1">
              <a:latin typeface="Century Gothic" panose="020B0502020202020204" pitchFamily="34" charset="0"/>
            </a:rPr>
            <a:t>OpenBeds</a:t>
          </a:r>
          <a:endParaRPr lang="en-US" sz="1200" kern="1200" dirty="0">
            <a:latin typeface="Century Gothic" panose="020B0502020202020204" pitchFamily="34" charset="0"/>
          </a:endParaRPr>
        </a:p>
      </dsp:txBody>
      <dsp:txXfrm>
        <a:off x="4438899" y="1045018"/>
        <a:ext cx="881420" cy="587613"/>
      </dsp:txXfrm>
    </dsp:sp>
    <dsp:sp modelId="{C6DDFFFD-4D70-49C5-ABDC-5A5D27FD1E1F}">
      <dsp:nvSpPr>
        <dsp:cNvPr id="0" name=""/>
        <dsp:cNvSpPr/>
      </dsp:nvSpPr>
      <dsp:spPr>
        <a:xfrm>
          <a:off x="886" y="984843"/>
          <a:ext cx="1769919" cy="707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entury Gothic" panose="020B0502020202020204" pitchFamily="34" charset="0"/>
            </a:rPr>
            <a:t>Score, Rank, Preliminary Award</a:t>
          </a:r>
        </a:p>
      </dsp:txBody>
      <dsp:txXfrm>
        <a:off x="354870" y="984843"/>
        <a:ext cx="1061952" cy="707967"/>
      </dsp:txXfrm>
    </dsp:sp>
    <dsp:sp modelId="{C8883F53-C7A7-425B-BE50-AC566E240DF8}">
      <dsp:nvSpPr>
        <dsp:cNvPr id="0" name=""/>
        <dsp:cNvSpPr/>
      </dsp:nvSpPr>
      <dsp:spPr>
        <a:xfrm>
          <a:off x="1540716" y="1045020"/>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Settlement</a:t>
          </a:r>
        </a:p>
      </dsp:txBody>
      <dsp:txXfrm>
        <a:off x="1834523" y="1045020"/>
        <a:ext cx="881420" cy="587613"/>
      </dsp:txXfrm>
    </dsp:sp>
    <dsp:sp modelId="{BF1D7C5E-E786-4169-9407-90F064CE8C3F}">
      <dsp:nvSpPr>
        <dsp:cNvPr id="0" name=""/>
        <dsp:cNvSpPr/>
      </dsp:nvSpPr>
      <dsp:spPr>
        <a:xfrm>
          <a:off x="2804085" y="1045020"/>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Construction</a:t>
          </a:r>
        </a:p>
      </dsp:txBody>
      <dsp:txXfrm>
        <a:off x="3097892" y="1045020"/>
        <a:ext cx="881420" cy="587613"/>
      </dsp:txXfrm>
    </dsp:sp>
    <dsp:sp modelId="{5B9D342F-5060-42BE-A90B-496870432D51}">
      <dsp:nvSpPr>
        <dsp:cNvPr id="0" name=""/>
        <dsp:cNvSpPr/>
      </dsp:nvSpPr>
      <dsp:spPr>
        <a:xfrm>
          <a:off x="886" y="1791926"/>
          <a:ext cx="1769919" cy="707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Support Services</a:t>
          </a:r>
        </a:p>
      </dsp:txBody>
      <dsp:txXfrm>
        <a:off x="354870" y="1791926"/>
        <a:ext cx="1061952" cy="707967"/>
      </dsp:txXfrm>
    </dsp:sp>
    <dsp:sp modelId="{AD007E6B-29A3-40E7-829E-B8F20BDAAB62}">
      <dsp:nvSpPr>
        <dsp:cNvPr id="0" name=""/>
        <dsp:cNvSpPr/>
      </dsp:nvSpPr>
      <dsp:spPr>
        <a:xfrm>
          <a:off x="1540716" y="1852104"/>
          <a:ext cx="1469033"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On-going Monitoring</a:t>
          </a:r>
        </a:p>
      </dsp:txBody>
      <dsp:txXfrm>
        <a:off x="1834523" y="1852104"/>
        <a:ext cx="881420" cy="587613"/>
      </dsp:txXfrm>
    </dsp:sp>
    <dsp:sp modelId="{5B7F04FF-67C4-47AD-A883-79508A5A109F}">
      <dsp:nvSpPr>
        <dsp:cNvPr id="0" name=""/>
        <dsp:cNvSpPr/>
      </dsp:nvSpPr>
      <dsp:spPr>
        <a:xfrm>
          <a:off x="2804085" y="1852104"/>
          <a:ext cx="2044776" cy="58761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entury Gothic" panose="020B0502020202020204" pitchFamily="34" charset="0"/>
            </a:rPr>
            <a:t>Positive Outcomes </a:t>
          </a:r>
        </a:p>
      </dsp:txBody>
      <dsp:txXfrm>
        <a:off x="3097892" y="1852104"/>
        <a:ext cx="1457163" cy="58761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8932D3A-10C6-4945-A9B5-20D45EA998C0}" type="datetimeFigureOut">
              <a:rPr lang="en-US" smtClean="0"/>
              <a:t>6/13/2023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D71DBC3-DED3-4E3C-9175-9F3D81245F76}" type="slidenum">
              <a:rPr lang="en-US" smtClean="0"/>
              <a:t>‹#›</a:t>
            </a:fld>
            <a:endParaRPr lang="en-US" dirty="0"/>
          </a:p>
        </p:txBody>
      </p:sp>
    </p:spTree>
    <p:extLst>
      <p:ext uri="{BB962C8B-B14F-4D97-AF65-F5344CB8AC3E}">
        <p14:creationId xmlns:p14="http://schemas.microsoft.com/office/powerpoint/2010/main" val="307045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Public Law 116-94, Signed December 20,2019 </a:t>
            </a:r>
          </a:p>
          <a:p>
            <a:r>
              <a:rPr lang="en-US" sz="1200" b="0" dirty="0"/>
              <a:t>Appropriated $25 million to program authorized by the SUPPORT Act:</a:t>
            </a:r>
          </a:p>
          <a:p>
            <a:pPr marL="342900" indent="-342900">
              <a:buFont typeface="Wingdings" panose="05000000000000000000" pitchFamily="2" charset="2"/>
              <a:buChar char="§"/>
            </a:pPr>
            <a:r>
              <a:rPr lang="en-US" sz="1200" b="0" dirty="0"/>
              <a:t>Funds awarded by formula to 25 eligible grantees: 24 States and the District of Columbia</a:t>
            </a:r>
          </a:p>
          <a:p>
            <a:pPr marL="342900" indent="-342900">
              <a:buFont typeface="Wingdings" panose="05000000000000000000" pitchFamily="2" charset="2"/>
              <a:buChar char="§"/>
            </a:pPr>
            <a:r>
              <a:rPr lang="en-US" sz="1200" b="0" dirty="0"/>
              <a:t>The formula includes unemployment rates (15%), labor force nonparticipation (15%), and the age-adjusted rates of drug overdose deaths (70%)</a:t>
            </a:r>
          </a:p>
          <a:p>
            <a:r>
              <a:rPr lang="en-US" sz="1600" dirty="0"/>
              <a:t>RHP Funding (National)</a:t>
            </a:r>
            <a:endParaRPr lang="en-US" sz="1200" b="0" dirty="0"/>
          </a:p>
          <a:p>
            <a:r>
              <a:rPr lang="en-US" sz="1200" dirty="0"/>
              <a:t>FY 2020 Budget appropriated $25 million to RHP (25 grantees)</a:t>
            </a:r>
          </a:p>
          <a:p>
            <a:r>
              <a:rPr lang="en-US" sz="1200" dirty="0"/>
              <a:t>FY 2021 Budget appropriated a second round of $25 million (27 grantees)</a:t>
            </a:r>
          </a:p>
          <a:p>
            <a:r>
              <a:rPr lang="en-US" sz="1200" dirty="0"/>
              <a:t>•The allocation formula includes unemployment rates (15%), labor force nonparticipation (15%), and the age-adjusted rates of drug overdose deaths (70%)</a:t>
            </a:r>
          </a:p>
          <a:p>
            <a:r>
              <a:rPr lang="en-US" sz="1200" dirty="0"/>
              <a:t>•Program rules, waivers, alternative requirements for the first allocation published in the Federal Register in November 2020</a:t>
            </a:r>
          </a:p>
          <a:p>
            <a:pPr marL="342900" indent="-34290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2D71DBC3-DED3-4E3C-9175-9F3D81245F76}" type="slidenum">
              <a:rPr lang="en-US" smtClean="0"/>
              <a:t>7</a:t>
            </a:fld>
            <a:endParaRPr lang="en-US" dirty="0"/>
          </a:p>
        </p:txBody>
      </p:sp>
    </p:spTree>
    <p:extLst>
      <p:ext uri="{BB962C8B-B14F-4D97-AF65-F5344CB8AC3E}">
        <p14:creationId xmlns:p14="http://schemas.microsoft.com/office/powerpoint/2010/main" val="71960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1DBC3-DED3-4E3C-9175-9F3D81245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99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5435" indent="-305435"/>
            <a:r>
              <a:rPr lang="en-US" sz="1800" dirty="0">
                <a:effectLst/>
                <a:latin typeface="Arial" panose="020B0604020202020204" pitchFamily="34" charset="0"/>
                <a:ea typeface="Times New Roman" panose="02020603050405020304" pitchFamily="18" charset="0"/>
              </a:rPr>
              <a:t>NARR: National  Alliance for Recovery Residences </a:t>
            </a:r>
          </a:p>
          <a:p>
            <a:pPr marL="305435" indent="-305435"/>
            <a:r>
              <a:rPr lang="en-US" sz="1800" dirty="0">
                <a:effectLst/>
                <a:latin typeface="Arial" panose="020B0604020202020204" pitchFamily="34" charset="0"/>
                <a:ea typeface="Times New Roman" panose="02020603050405020304" pitchFamily="18" charset="0"/>
              </a:rPr>
              <a:t>A safe and supportive living environment </a:t>
            </a:r>
          </a:p>
          <a:p>
            <a:pPr marL="629435" lvl="1" indent="-305435"/>
            <a:r>
              <a:rPr lang="en-US" dirty="0">
                <a:effectLst/>
                <a:latin typeface="Arial" panose="020B0604020202020204" pitchFamily="34" charset="0"/>
                <a:ea typeface="Times New Roman" panose="02020603050405020304" pitchFamily="18" charset="0"/>
              </a:rPr>
              <a:t>alcohol-free and illicit-drug free </a:t>
            </a:r>
          </a:p>
          <a:p>
            <a:pPr marL="305435" indent="-305435"/>
            <a:r>
              <a:rPr lang="en-US" sz="2000" dirty="0">
                <a:effectLst/>
                <a:latin typeface="Arial" panose="020B0604020202020204" pitchFamily="34" charset="0"/>
                <a:ea typeface="Times New Roman" panose="02020603050405020304" pitchFamily="18" charset="0"/>
              </a:rPr>
              <a:t>The purpose is to provide a healthy living environment for individuals to initiate and sustain recovery.</a:t>
            </a:r>
          </a:p>
          <a:p>
            <a:pPr marL="629435" lvl="1" indent="-305435"/>
            <a:r>
              <a:rPr lang="en-US" sz="1900" dirty="0">
                <a:latin typeface="Arial" panose="020B0604020202020204" pitchFamily="34" charset="0"/>
                <a:ea typeface="Times New Roman" panose="02020603050405020304" pitchFamily="18" charset="0"/>
              </a:rPr>
              <a:t>defined as abstinence from alcohol and other non-prescribed drug use</a:t>
            </a:r>
          </a:p>
          <a:p>
            <a:pPr marL="629435" lvl="1" indent="-305435"/>
            <a:r>
              <a:rPr lang="en-US" sz="1800" dirty="0">
                <a:effectLst/>
                <a:latin typeface="Arial" panose="020B0604020202020204" pitchFamily="34" charset="0"/>
                <a:ea typeface="Times New Roman" panose="02020603050405020304" pitchFamily="18" charset="0"/>
              </a:rPr>
              <a:t>gain improvement in their physical, mental, spiritual, and social wellbeing.  </a:t>
            </a:r>
          </a:p>
          <a:p>
            <a:pPr marL="305435" indent="-305435"/>
            <a:r>
              <a:rPr lang="en-US" dirty="0">
                <a:latin typeface="Arial" panose="020B0604020202020204" pitchFamily="34" charset="0"/>
                <a:ea typeface="Times New Roman" panose="02020603050405020304" pitchFamily="18" charset="0"/>
              </a:rPr>
              <a:t>A</a:t>
            </a:r>
            <a:r>
              <a:rPr lang="en-US" sz="1800" dirty="0">
                <a:effectLst/>
                <a:latin typeface="Arial" panose="020B0604020202020204" pitchFamily="34" charset="0"/>
                <a:ea typeface="Times New Roman" panose="02020603050405020304" pitchFamily="18" charset="0"/>
              </a:rPr>
              <a:t>ddresses the biopsychosocial aspects of the individual in a supportive environment. </a:t>
            </a:r>
          </a:p>
          <a:p>
            <a:pPr marL="629435" lvl="1" indent="-305435"/>
            <a:r>
              <a:rPr lang="en-US" dirty="0">
                <a:effectLst/>
                <a:latin typeface="Arial" panose="020B0604020202020204" pitchFamily="34" charset="0"/>
                <a:ea typeface="Times New Roman" panose="02020603050405020304" pitchFamily="18" charset="0"/>
              </a:rPr>
              <a:t>Services should include: </a:t>
            </a:r>
          </a:p>
          <a:p>
            <a:pPr marL="899435" lvl="2" indent="-305435"/>
            <a:r>
              <a:rPr lang="en-US" dirty="0">
                <a:effectLst/>
                <a:latin typeface="Arial" panose="020B0604020202020204" pitchFamily="34" charset="0"/>
                <a:ea typeface="Times New Roman" panose="02020603050405020304" pitchFamily="18" charset="0"/>
              </a:rPr>
              <a:t>a trauma informed approach, </a:t>
            </a:r>
          </a:p>
          <a:p>
            <a:pPr marL="899435" lvl="2" indent="-305435"/>
            <a:r>
              <a:rPr lang="en-US" dirty="0">
                <a:effectLst/>
                <a:latin typeface="Arial" panose="020B0604020202020204" pitchFamily="34" charset="0"/>
                <a:ea typeface="Times New Roman" panose="02020603050405020304" pitchFamily="18" charset="0"/>
              </a:rPr>
              <a:t>integrating motivational interviewing</a:t>
            </a:r>
            <a:endParaRPr lang="en-US" dirty="0">
              <a:latin typeface="Arial" panose="020B0604020202020204" pitchFamily="34" charset="0"/>
              <a:ea typeface="Times New Roman" panose="02020603050405020304" pitchFamily="18" charset="0"/>
            </a:endParaRPr>
          </a:p>
          <a:p>
            <a:pPr marL="899435" lvl="2" indent="-305435"/>
            <a:r>
              <a:rPr lang="en-US" dirty="0">
                <a:effectLst/>
                <a:latin typeface="Arial" panose="020B0604020202020204" pitchFamily="34" charset="0"/>
                <a:ea typeface="Times New Roman" panose="02020603050405020304" pitchFamily="18" charset="0"/>
              </a:rPr>
              <a:t>evidence-based strategies. The program should be designed to develop the skills necessary to become self-supporting and live a substance-free lifestyle. </a:t>
            </a:r>
          </a:p>
          <a:p>
            <a:pPr marL="305435" indent="-305435"/>
            <a:r>
              <a:rPr lang="en-US" dirty="0"/>
              <a:t>NARR II Staffing : House manager or senior resident along with Policies and Procedures</a:t>
            </a:r>
          </a:p>
          <a:p>
            <a:pPr marL="305435" indent="-305435"/>
            <a:r>
              <a:rPr lang="en-US" dirty="0"/>
              <a:t>NARRIII Staffing: </a:t>
            </a:r>
            <a:r>
              <a:rPr lang="en-US" sz="1800" dirty="0">
                <a:effectLst/>
                <a:latin typeface="Arial" panose="020B0604020202020204" pitchFamily="34" charset="0"/>
                <a:ea typeface="Times New Roman" panose="02020603050405020304" pitchFamily="18" charset="0"/>
              </a:rPr>
              <a:t>Facility manager, certified staff or care managers </a:t>
            </a:r>
            <a:r>
              <a:rPr lang="en-US" dirty="0"/>
              <a:t>along with Policies and Procedures</a:t>
            </a:r>
          </a:p>
          <a:p>
            <a:pPr marL="305435" indent="-305435"/>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1DBC3-DED3-4E3C-9175-9F3D81245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86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Awardees will provide solutions that include additional integrated services aligned with the NARR IV, including but not limited to:</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Intake and assessments;</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Outreach and engagement strategies;</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Evidence-based health and wellness services;</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Recovery-oriented case management interventions and services;</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Crisis intervention services;</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Harm reduction services; and</a:t>
            </a:r>
          </a:p>
          <a:p>
            <a:pPr marL="171450" lvl="0" indent="-171450" fontAlgn="auto" hangingPunct="1">
              <a:buFont typeface="Arial" panose="020B0604020202020204" pitchFamily="34" charset="0"/>
              <a:buChar char="•"/>
            </a:pPr>
            <a:r>
              <a:rPr lang="en-US" sz="1200" kern="1200" dirty="0">
                <a:solidFill>
                  <a:schemeClr val="tx1"/>
                </a:solidFill>
                <a:effectLst/>
                <a:latin typeface="+mn-lt"/>
                <a:ea typeface="+mn-ea"/>
                <a:cs typeface="+mn-cs"/>
              </a:rPr>
              <a:t>Referrals to other community services, such as educational opportunities or vocational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Clients currently receiving FDA approved medication (e.g., Buprenorphine, Methadone, Naltrexone, etc.) for their medication assistance needs will not be denied admission, nor will medications be discontinued as a routine condition admission. This also applies to all FDA approved treatment medications for SMI and SUD. Awardees shall explicitly and intentionally provide assessment for appropriate medications which can be initiated prior to discharge to a lower level of care. It is essential existing prescribed medications be maintained in collaboration and coordination with the prescribing medical vendor. BH medications, must be continued in an ambulatory environment. Transportation shall be arranged where appropriate.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1DBC3-DED3-4E3C-9175-9F3D81245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83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Awardees of the project must receive client referrals through DSAMH’s Delaware Treatment and Referral Network (DTRN) which those of you in attendance are already involved.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DTRN is a statewide, comprehensive referral network to help manage transitions of care for behavioral health and substance abuse treatment.   DTRN automates the current referral process using a web-based application that securely connects Delawareans to available Behavioral Health care. The Network quickly locates the most appropriate and available level of care and send a electronic referral to a provider, 24 hours a day, seven days a week.</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DTRN objectives include:</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Quickly identify available destinations and send/receive digital transfer requests securely.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Manage referrals in an easy to use portal via an app on your phone or desktop computer.</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Instantly share </a:t>
            </a:r>
            <a:r>
              <a:rPr lang="en-US" sz="1200" b="0" i="0" u="none" strike="noStrike" kern="1200" dirty="0" err="1">
                <a:solidFill>
                  <a:schemeClr val="tx1"/>
                </a:solidFill>
                <a:effectLst/>
                <a:latin typeface="+mn-lt"/>
                <a:ea typeface="+mn-ea"/>
                <a:cs typeface="+mn-cs"/>
              </a:rPr>
              <a:t>records,</a:t>
            </a:r>
            <a:r>
              <a:rPr lang="en-US" sz="1200" b="0" i="0" u="none" strike="noStrike" kern="1200" dirty="0">
                <a:solidFill>
                  <a:schemeClr val="tx1"/>
                </a:solidFill>
                <a:effectLst/>
                <a:latin typeface="+mn-lt"/>
                <a:ea typeface="+mn-ea"/>
                <a:cs typeface="+mn-cs"/>
              </a:rPr>
              <a:t> message and manage transitions electronically reducing time on the phone.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Request additional services with within the message the patient may need (food, transportation or housing,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1DBC3-DED3-4E3C-9175-9F3D81245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73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1DBC3-DED3-4E3C-9175-9F3D81245F76}" type="slidenum">
              <a:rPr lang="en-US" smtClean="0"/>
              <a:t>18</a:t>
            </a:fld>
            <a:endParaRPr lang="en-US" dirty="0"/>
          </a:p>
        </p:txBody>
      </p:sp>
    </p:spTree>
    <p:extLst>
      <p:ext uri="{BB962C8B-B14F-4D97-AF65-F5344CB8AC3E}">
        <p14:creationId xmlns:p14="http://schemas.microsoft.com/office/powerpoint/2010/main" val="192976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840DA-AE04-435F-8F19-AAE6579EAD7F}" type="slidenum">
              <a:rPr lang="en-US" smtClean="0"/>
              <a:t>23</a:t>
            </a:fld>
            <a:endParaRPr lang="en-US" dirty="0"/>
          </a:p>
        </p:txBody>
      </p:sp>
    </p:spTree>
    <p:extLst>
      <p:ext uri="{BB962C8B-B14F-4D97-AF65-F5344CB8AC3E}">
        <p14:creationId xmlns:p14="http://schemas.microsoft.com/office/powerpoint/2010/main" val="3796216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4" descr="_DSC5037NW.jpg">
            <a:extLst>
              <a:ext uri="{FF2B5EF4-FFF2-40B4-BE49-F238E27FC236}">
                <a16:creationId xmlns:a16="http://schemas.microsoft.com/office/drawing/2014/main" id="{B092F6E4-78FE-4EDA-B829-FD453F6A0300}"/>
              </a:ext>
            </a:extLst>
          </p:cNvPr>
          <p:cNvPicPr>
            <a:picLocks noChangeAspect="1"/>
          </p:cNvPicPr>
          <p:nvPr userDrawn="1"/>
        </p:nvPicPr>
        <p:blipFill>
          <a:blip r:embed="rId2" cstate="print"/>
          <a:srcRect/>
          <a:stretch>
            <a:fillRect/>
          </a:stretch>
        </p:blipFill>
        <p:spPr bwMode="auto">
          <a:xfrm>
            <a:off x="0" y="1354206"/>
            <a:ext cx="954157" cy="4599333"/>
          </a:xfrm>
          <a:prstGeom prst="rect">
            <a:avLst/>
          </a:prstGeom>
          <a:noFill/>
          <a:ln w="9525">
            <a:noFill/>
            <a:miter lim="800000"/>
            <a:headEnd/>
            <a:tailEnd/>
          </a:ln>
        </p:spPr>
      </p:pic>
      <p:pic>
        <p:nvPicPr>
          <p:cNvPr id="4" name="Picture 3" descr="white transparent.png">
            <a:extLst>
              <a:ext uri="{FF2B5EF4-FFF2-40B4-BE49-F238E27FC236}">
                <a16:creationId xmlns:a16="http://schemas.microsoft.com/office/drawing/2014/main" id="{091AB142-0D3F-4973-A140-4A37B9F9BDF7}"/>
              </a:ext>
            </a:extLst>
          </p:cNvPr>
          <p:cNvPicPr>
            <a:picLocks noChangeAspect="1"/>
          </p:cNvPicPr>
          <p:nvPr userDrawn="1"/>
        </p:nvPicPr>
        <p:blipFill>
          <a:blip r:embed="rId3" cstate="print"/>
          <a:srcRect/>
          <a:stretch>
            <a:fillRect/>
          </a:stretch>
        </p:blipFill>
        <p:spPr bwMode="auto">
          <a:xfrm>
            <a:off x="106675" y="96918"/>
            <a:ext cx="1790149" cy="1165352"/>
          </a:xfrm>
          <a:prstGeom prst="rect">
            <a:avLst/>
          </a:prstGeom>
          <a:noFill/>
          <a:ln w="9525">
            <a:noFill/>
            <a:miter lim="800000"/>
            <a:headEnd/>
            <a:tailEnd/>
          </a:ln>
        </p:spPr>
      </p:pic>
    </p:spTree>
    <p:extLst>
      <p:ext uri="{BB962C8B-B14F-4D97-AF65-F5344CB8AC3E}">
        <p14:creationId xmlns:p14="http://schemas.microsoft.com/office/powerpoint/2010/main" val="253203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6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530" y="889519"/>
            <a:ext cx="1828800" cy="1828800"/>
          </a:xfrm>
          <a:prstGeom prst="rect">
            <a:avLst/>
          </a:prstGeom>
          <a:effectLst>
            <a:innerShdw blurRad="63500" dist="50800" dir="16200000">
              <a:prstClr val="black">
                <a:alpha val="50000"/>
              </a:prstClr>
            </a:innerShdw>
          </a:effectLst>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524999" y="3800670"/>
            <a:ext cx="1828800" cy="1828800"/>
          </a:xfrm>
          <a:prstGeom prst="rect">
            <a:avLst/>
          </a:prstGeom>
          <a:effectLst>
            <a:innerShdw blurRad="63500" dist="50800" dir="16200000">
              <a:prstClr val="black">
                <a:alpha val="50000"/>
              </a:prstClr>
            </a:innerShdw>
          </a:effectLst>
        </p:spPr>
      </p:pic>
      <p:sp>
        <p:nvSpPr>
          <p:cNvPr id="7" name="Text Placeholder 6"/>
          <p:cNvSpPr>
            <a:spLocks noGrp="1"/>
          </p:cNvSpPr>
          <p:nvPr>
            <p:ph type="body" sz="quarter" idx="12" hasCustomPrompt="1"/>
          </p:nvPr>
        </p:nvSpPr>
        <p:spPr>
          <a:xfrm>
            <a:off x="2882008" y="1635644"/>
            <a:ext cx="6437313" cy="2768405"/>
          </a:xfrm>
          <a:prstGeom prst="rect">
            <a:avLst/>
          </a:prstGeom>
        </p:spPr>
        <p:txBody>
          <a:bodyPr/>
          <a:lstStyle>
            <a:lvl1pPr marL="0" indent="0">
              <a:buNone/>
              <a:defRPr i="1"/>
            </a:lvl1pPr>
          </a:lstStyle>
          <a:p>
            <a:pPr lvl="0"/>
            <a:r>
              <a:rPr lang="en-US" dirty="0"/>
              <a:t>This is a quotation</a:t>
            </a:r>
          </a:p>
        </p:txBody>
      </p:sp>
    </p:spTree>
    <p:extLst>
      <p:ext uri="{BB962C8B-B14F-4D97-AF65-F5344CB8AC3E}">
        <p14:creationId xmlns:p14="http://schemas.microsoft.com/office/powerpoint/2010/main" val="207815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00206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381000"/>
            <a:ext cx="9144000" cy="4572000"/>
          </a:xfrm>
          <a:prstGeom prst="rect">
            <a:avLst/>
          </a:prstGeom>
        </p:spPr>
      </p:pic>
    </p:spTree>
    <p:extLst>
      <p:ext uri="{BB962C8B-B14F-4D97-AF65-F5344CB8AC3E}">
        <p14:creationId xmlns:p14="http://schemas.microsoft.com/office/powerpoint/2010/main" val="133057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2032000" cy="6858000"/>
            <a:chOff x="0" y="0"/>
            <a:chExt cx="1524000" cy="6858000"/>
          </a:xfrm>
        </p:grpSpPr>
        <p:sp>
          <p:nvSpPr>
            <p:cNvPr id="5" name="Rectangle 4"/>
            <p:cNvSpPr/>
            <p:nvPr userDrawn="1"/>
          </p:nvSpPr>
          <p:spPr>
            <a:xfrm>
              <a:off x="0" y="0"/>
              <a:ext cx="152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3" descr="white transparent.png"/>
            <p:cNvPicPr>
              <a:picLocks noChangeAspect="1"/>
            </p:cNvPicPr>
            <p:nvPr userDrawn="1"/>
          </p:nvPicPr>
          <p:blipFill>
            <a:blip r:embed="rId2" cstate="print"/>
            <a:srcRect/>
            <a:stretch>
              <a:fillRect/>
            </a:stretch>
          </p:blipFill>
          <p:spPr bwMode="auto">
            <a:xfrm>
              <a:off x="106675" y="5832554"/>
              <a:ext cx="1341125" cy="873046"/>
            </a:xfrm>
            <a:prstGeom prst="rect">
              <a:avLst/>
            </a:prstGeom>
            <a:noFill/>
            <a:ln w="9525">
              <a:noFill/>
              <a:miter lim="800000"/>
              <a:headEnd/>
              <a:tailEnd/>
            </a:ln>
          </p:spPr>
        </p:pic>
      </p:grpSp>
      <p:pic>
        <p:nvPicPr>
          <p:cNvPr id="7" name="Picture 4" descr="_DSC5037NW.jpg"/>
          <p:cNvPicPr>
            <a:picLocks noChangeAspect="1"/>
          </p:cNvPicPr>
          <p:nvPr userDrawn="1"/>
        </p:nvPicPr>
        <p:blipFill>
          <a:blip r:embed="rId3" cstate="print"/>
          <a:srcRect/>
          <a:stretch>
            <a:fillRect/>
          </a:stretch>
        </p:blipFill>
        <p:spPr bwMode="auto">
          <a:xfrm>
            <a:off x="0" y="0"/>
            <a:ext cx="2032000" cy="5715000"/>
          </a:xfrm>
          <a:prstGeom prst="rect">
            <a:avLst/>
          </a:prstGeom>
          <a:noFill/>
          <a:ln w="9525">
            <a:noFill/>
            <a:miter lim="800000"/>
            <a:headEnd/>
            <a:tailEnd/>
          </a:ln>
        </p:spPr>
      </p:pic>
      <p:sp>
        <p:nvSpPr>
          <p:cNvPr id="2" name="Title 1"/>
          <p:cNvSpPr>
            <a:spLocks noGrp="1"/>
          </p:cNvSpPr>
          <p:nvPr>
            <p:ph type="title"/>
          </p:nvPr>
        </p:nvSpPr>
        <p:spPr>
          <a:xfrm>
            <a:off x="2438400" y="274638"/>
            <a:ext cx="9144000" cy="1143000"/>
          </a:xfrm>
          <a:prstGeom prst="rect">
            <a:avLst/>
          </a:prstGeom>
        </p:spPr>
        <p:txBody>
          <a:bodyPr anchor="ctr" anchorCtr="0">
            <a:normAutofit/>
          </a:bodyPr>
          <a:lstStyle>
            <a:lvl1pPr>
              <a:defRPr sz="4000" baseline="0">
                <a:solidFill>
                  <a:schemeClr val="tx2">
                    <a:lumMod val="75000"/>
                  </a:schemeClr>
                </a:solidFill>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2438400" y="1600201"/>
            <a:ext cx="9144000" cy="4525963"/>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33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grpSp>
        <p:nvGrpSpPr>
          <p:cNvPr id="5" name="Group 1"/>
          <p:cNvGrpSpPr>
            <a:grpSpLocks/>
          </p:cNvGrpSpPr>
          <p:nvPr userDrawn="1"/>
        </p:nvGrpSpPr>
        <p:grpSpPr bwMode="auto">
          <a:xfrm>
            <a:off x="0" y="0"/>
            <a:ext cx="2032000" cy="6858000"/>
            <a:chOff x="0" y="0"/>
            <a:chExt cx="1524000" cy="6858000"/>
          </a:xfrm>
        </p:grpSpPr>
        <p:sp>
          <p:nvSpPr>
            <p:cNvPr id="6" name="Rectangle 5"/>
            <p:cNvSpPr/>
            <p:nvPr userDrawn="1"/>
          </p:nvSpPr>
          <p:spPr>
            <a:xfrm>
              <a:off x="0" y="0"/>
              <a:ext cx="152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3" descr="white transparent.png"/>
            <p:cNvPicPr>
              <a:picLocks noChangeAspect="1"/>
            </p:cNvPicPr>
            <p:nvPr userDrawn="1"/>
          </p:nvPicPr>
          <p:blipFill>
            <a:blip r:embed="rId2" cstate="print"/>
            <a:srcRect/>
            <a:stretch>
              <a:fillRect/>
            </a:stretch>
          </p:blipFill>
          <p:spPr bwMode="auto">
            <a:xfrm>
              <a:off x="106675" y="5832554"/>
              <a:ext cx="1341125" cy="873046"/>
            </a:xfrm>
            <a:prstGeom prst="rect">
              <a:avLst/>
            </a:prstGeom>
            <a:noFill/>
            <a:ln w="9525">
              <a:noFill/>
              <a:miter lim="800000"/>
              <a:headEnd/>
              <a:tailEnd/>
            </a:ln>
          </p:spPr>
        </p:pic>
      </p:grpSp>
      <p:pic>
        <p:nvPicPr>
          <p:cNvPr id="8" name="Picture 4" descr="_DSC5037NW.jpg"/>
          <p:cNvPicPr>
            <a:picLocks noChangeAspect="1"/>
          </p:cNvPicPr>
          <p:nvPr userDrawn="1"/>
        </p:nvPicPr>
        <p:blipFill>
          <a:blip r:embed="rId3" cstate="print"/>
          <a:srcRect/>
          <a:stretch>
            <a:fillRect/>
          </a:stretch>
        </p:blipFill>
        <p:spPr bwMode="auto">
          <a:xfrm>
            <a:off x="0" y="0"/>
            <a:ext cx="2032000" cy="5715000"/>
          </a:xfrm>
          <a:prstGeom prst="rect">
            <a:avLst/>
          </a:prstGeom>
          <a:noFill/>
          <a:ln w="9525">
            <a:noFill/>
            <a:miter lim="800000"/>
            <a:headEnd/>
            <a:tailEnd/>
          </a:ln>
        </p:spPr>
      </p:pic>
      <p:sp>
        <p:nvSpPr>
          <p:cNvPr id="2" name="Title 1"/>
          <p:cNvSpPr>
            <a:spLocks noGrp="1"/>
          </p:cNvSpPr>
          <p:nvPr>
            <p:ph type="title"/>
          </p:nvPr>
        </p:nvSpPr>
        <p:spPr>
          <a:xfrm>
            <a:off x="2389717" y="4800600"/>
            <a:ext cx="9192683" cy="566738"/>
          </a:xfrm>
          <a:prstGeom prst="rect">
            <a:avLst/>
          </a:prstGeom>
        </p:spPr>
        <p:txBody>
          <a:bodyPr anchor="b"/>
          <a:lstStyle>
            <a:lvl1pPr algn="l">
              <a:defRPr sz="2000" b="1">
                <a:solidFill>
                  <a:schemeClr val="tx2">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919268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9192683" cy="804862"/>
          </a:xfrm>
          <a:prstGeom prst="rect">
            <a:avLst/>
          </a:prstGeo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159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C323-A077-477F-8FFA-637E1AEF07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DA7C6-7DE7-40FD-96C6-93DA549BE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C1B93-0A0B-4F5F-91F7-01AD65E6FB62}"/>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6F92F23B-86CE-47F7-BE7D-8F35152C9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2DD12-0534-4150-BDF1-8184EF22D3A1}"/>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267025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E666-AB03-44D3-A867-8A1580699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EA304-5177-412A-A9DB-08F996C6C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37B9-24F0-47A8-B477-605B524E8D7D}"/>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6B095E2B-9EF1-4823-AF16-588D02A57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F1254-E93F-4F59-8A2C-0E9896C6EB66}"/>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368691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BD30-496F-4B9F-9251-5153B975B3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B5B25-5C29-4448-8A6C-4F0CD3B98D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E3C17-2A93-4808-9F7B-CE10CFF8CC5D}"/>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466A33F1-C210-4AC6-96EE-EBA754DF4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3868D-DCF8-4585-94A9-6336A663FFB7}"/>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136006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63DA-2552-4D28-B98C-B03117200F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7988F-C456-42B1-A28B-9DDEFDB31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BDA78-1F63-4C58-89F5-8E052DE7A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8FF33F-FA30-425A-B909-ED8DF3136BC5}"/>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6" name="Footer Placeholder 5">
            <a:extLst>
              <a:ext uri="{FF2B5EF4-FFF2-40B4-BE49-F238E27FC236}">
                <a16:creationId xmlns:a16="http://schemas.microsoft.com/office/drawing/2014/main" id="{6CDD3BDE-B740-4741-88D0-14C233EA9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716C5-988D-417B-A96D-F8685DFD10B5}"/>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1226640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D3CB-7634-46F3-B9A9-8B740FB84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A5CA4-C049-4C1C-AD56-E2D03F08C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1A1A7D-6FE6-46BA-9A65-1D4A79403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7CC9B-A2BF-43D2-92BD-81D3FD842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19AA5-0B21-4506-987A-1B1BBD747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28D0CA-8533-475C-B1F7-AC2C62655D99}"/>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8" name="Footer Placeholder 7">
            <a:extLst>
              <a:ext uri="{FF2B5EF4-FFF2-40B4-BE49-F238E27FC236}">
                <a16:creationId xmlns:a16="http://schemas.microsoft.com/office/drawing/2014/main" id="{9C703E1A-4320-4D06-BA0C-C67C6EE7F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6460BA-C3F9-4E0D-8416-155156BA9388}"/>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173380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CE68-6DE7-4FA6-BE02-7B44E7841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0C9168-7DD5-4D65-9C9B-67B5BC4DB1A7}"/>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4" name="Footer Placeholder 3">
            <a:extLst>
              <a:ext uri="{FF2B5EF4-FFF2-40B4-BE49-F238E27FC236}">
                <a16:creationId xmlns:a16="http://schemas.microsoft.com/office/drawing/2014/main" id="{3B9BF3E2-9365-4B93-8F58-DC01670BC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FF1F23-DC46-4D48-A731-74048F19CA9B}"/>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402501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725" y="3004829"/>
            <a:ext cx="10863944" cy="643441"/>
          </a:xfrm>
          <a:prstGeom prst="rect">
            <a:avLst/>
          </a:prstGeom>
        </p:spPr>
        <p:txBody>
          <a:bodyPr anchor="ctr"/>
          <a:lstStyle>
            <a:lvl1pPr>
              <a:defRPr baseline="0">
                <a:solidFill>
                  <a:schemeClr val="bg1"/>
                </a:solidFill>
              </a:defRPr>
            </a:lvl1pPr>
          </a:lstStyle>
          <a:p>
            <a:r>
              <a:rPr lang="en-US" dirty="0"/>
              <a:t>Section Title</a:t>
            </a:r>
          </a:p>
        </p:txBody>
      </p:sp>
      <p:sp>
        <p:nvSpPr>
          <p:cNvPr id="7" name="Text Placeholder 6"/>
          <p:cNvSpPr>
            <a:spLocks noGrp="1"/>
          </p:cNvSpPr>
          <p:nvPr>
            <p:ph type="body" sz="quarter" idx="12" hasCustomPrompt="1"/>
          </p:nvPr>
        </p:nvSpPr>
        <p:spPr>
          <a:xfrm>
            <a:off x="557213" y="3756025"/>
            <a:ext cx="10863262" cy="635000"/>
          </a:xfrm>
          <a:prstGeom prst="rect">
            <a:avLst/>
          </a:prstGeom>
        </p:spPr>
        <p:txBody>
          <a:bodyPr/>
          <a:lstStyle>
            <a:lvl1pPr marL="0" indent="0">
              <a:buNone/>
              <a:defRPr b="0"/>
            </a:lvl1pPr>
          </a:lstStyle>
          <a:p>
            <a:pPr lvl="0"/>
            <a:r>
              <a:rPr lang="en-US" dirty="0"/>
              <a:t>Section Subtitle</a:t>
            </a:r>
          </a:p>
        </p:txBody>
      </p:sp>
    </p:spTree>
    <p:extLst>
      <p:ext uri="{BB962C8B-B14F-4D97-AF65-F5344CB8AC3E}">
        <p14:creationId xmlns:p14="http://schemas.microsoft.com/office/powerpoint/2010/main" val="1108603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FDA14-88D5-4BF7-98B7-BDEA9661D2D0}"/>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3" name="Footer Placeholder 2">
            <a:extLst>
              <a:ext uri="{FF2B5EF4-FFF2-40B4-BE49-F238E27FC236}">
                <a16:creationId xmlns:a16="http://schemas.microsoft.com/office/drawing/2014/main" id="{E3A20895-6832-4256-AD6F-8A6ADB5B86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9E265-520E-4D48-A0AB-1D0199E7D32D}"/>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388952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FF00-DE65-4069-B442-52F3986F7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4D645-3F79-463A-B8AF-2833F687B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B4292-449E-43C4-B4AE-BD03BFAB2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2B3B4-4DAA-40AE-83C4-A601B3CB8294}"/>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6" name="Footer Placeholder 5">
            <a:extLst>
              <a:ext uri="{FF2B5EF4-FFF2-40B4-BE49-F238E27FC236}">
                <a16:creationId xmlns:a16="http://schemas.microsoft.com/office/drawing/2014/main" id="{631654FB-1E78-48B3-9AF8-57D8555E1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59DEC-448E-4672-A46E-B67E71AC207E}"/>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354575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F3D2-C59A-4679-B6B6-623849449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7532EF-787A-4379-A58B-66535B32C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D80A9-533B-4047-B7B3-12D00BF6D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01984-23E9-42C4-9FB2-2D952FFCFED2}"/>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6" name="Footer Placeholder 5">
            <a:extLst>
              <a:ext uri="{FF2B5EF4-FFF2-40B4-BE49-F238E27FC236}">
                <a16:creationId xmlns:a16="http://schemas.microsoft.com/office/drawing/2014/main" id="{89EAE21C-AE1B-4060-9B25-E9AF886B0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3BA3A-150D-42C7-95D7-E60831D8ABCC}"/>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1428768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90B5-077D-437D-9C72-573CFD3E5C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63600D-3B62-4CF5-BA13-0A783020CB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583E8-12C6-4C94-8DD9-F4559B444C25}"/>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AA4A1168-6A7F-49AB-A748-95C8A75F3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096C4-BD9B-4ACF-A813-4871F140235A}"/>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382433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A58964-2CC8-4786-9CE8-4D0B911280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ABA46-6931-4F5B-AE59-FCB5BA028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1AF81-2FAA-4A53-A384-FCD39F06A3DD}"/>
              </a:ext>
            </a:extLst>
          </p:cNvPr>
          <p:cNvSpPr>
            <a:spLocks noGrp="1"/>
          </p:cNvSpPr>
          <p:nvPr>
            <p:ph type="dt" sz="half" idx="10"/>
          </p:nvPr>
        </p:nvSpPr>
        <p:spPr/>
        <p:txBody>
          <a:body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91848B33-67B4-4A9D-95C7-5FFD1E7DE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ED5B-B3E5-42D5-93CE-34B2F9FF2303}"/>
              </a:ext>
            </a:extLst>
          </p:cNvPr>
          <p:cNvSpPr>
            <a:spLocks noGrp="1"/>
          </p:cNvSpPr>
          <p:nvPr>
            <p:ph type="sldNum" sz="quarter" idx="12"/>
          </p:nvPr>
        </p:nvSpPr>
        <p:spPr/>
        <p:txBody>
          <a:bodyPr/>
          <a:lstStyle/>
          <a:p>
            <a:fld id="{3E6D8989-F11E-4480-B942-7F071655D5FA}" type="slidenum">
              <a:rPr lang="en-US" smtClean="0"/>
              <a:t>‹#›</a:t>
            </a:fld>
            <a:endParaRPr lang="en-US"/>
          </a:p>
        </p:txBody>
      </p:sp>
    </p:spTree>
    <p:extLst>
      <p:ext uri="{BB962C8B-B14F-4D97-AF65-F5344CB8AC3E}">
        <p14:creationId xmlns:p14="http://schemas.microsoft.com/office/powerpoint/2010/main" val="2485152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61045" y="2416165"/>
            <a:ext cx="10972800" cy="1066359"/>
          </a:xfrm>
          <a:prstGeom prst="rect">
            <a:avLst/>
          </a:prstGeom>
        </p:spPr>
        <p:txBody>
          <a:bodyPr anchor="ctr">
            <a:normAutofit/>
          </a:bodyPr>
          <a:lstStyle>
            <a:lvl1pPr marL="0" indent="0" algn="l">
              <a:buNone/>
              <a:defRPr sz="6000" u="sng" baseline="0"/>
            </a:lvl1pPr>
          </a:lstStyle>
          <a:p>
            <a:pPr lvl="0"/>
            <a:r>
              <a:rPr lang="en-US" dirty="0"/>
              <a:t>PRESENTATION TITLE</a:t>
            </a:r>
          </a:p>
        </p:txBody>
      </p:sp>
      <p:sp>
        <p:nvSpPr>
          <p:cNvPr id="10" name="Text Placeholder 9"/>
          <p:cNvSpPr>
            <a:spLocks noGrp="1"/>
          </p:cNvSpPr>
          <p:nvPr>
            <p:ph type="body" sz="quarter" idx="14" hasCustomPrompt="1"/>
          </p:nvPr>
        </p:nvSpPr>
        <p:spPr>
          <a:xfrm>
            <a:off x="661044" y="3360483"/>
            <a:ext cx="9144000" cy="457200"/>
          </a:xfrm>
          <a:prstGeom prst="rect">
            <a:avLst/>
          </a:prstGeom>
        </p:spPr>
        <p:txBody>
          <a:bodyPr/>
          <a:lstStyle>
            <a:lvl1pPr marL="0" indent="0" algn="l">
              <a:buNone/>
              <a:defRPr b="0" i="0" baseline="0"/>
            </a:lvl1pPr>
          </a:lstStyle>
          <a:p>
            <a:pPr lvl="0"/>
            <a:r>
              <a:rPr lang="en-US" dirty="0"/>
              <a:t>Presentation Subtitle</a:t>
            </a:r>
          </a:p>
        </p:txBody>
      </p:sp>
      <p:sp>
        <p:nvSpPr>
          <p:cNvPr id="11" name="TextBox 10"/>
          <p:cNvSpPr txBox="1"/>
          <p:nvPr userDrawn="1"/>
        </p:nvSpPr>
        <p:spPr>
          <a:xfrm>
            <a:off x="661044" y="4878858"/>
            <a:ext cx="4009809" cy="461665"/>
          </a:xfrm>
          <a:prstGeom prst="rect">
            <a:avLst/>
          </a:prstGeom>
          <a:noFill/>
        </p:spPr>
        <p:txBody>
          <a:bodyPr wrap="square" rtlCol="0">
            <a:spAutoFit/>
          </a:bodyPr>
          <a:lstStyle/>
          <a:p>
            <a:fld id="{47B2A7A0-CBCC-4FDA-8094-275D8CA51E8E}" type="datetime2">
              <a:rPr lang="en-US" sz="2400" b="1" smtClean="0">
                <a:solidFill>
                  <a:schemeClr val="bg1"/>
                </a:solidFill>
                <a:latin typeface="Century Gothic" panose="020B0502020202020204" pitchFamily="34" charset="0"/>
              </a:rPr>
              <a:t>Tuesday, June 13, 2023</a:t>
            </a:fld>
            <a:endParaRPr lang="en-US" sz="2400" b="1" dirty="0">
              <a:solidFill>
                <a:schemeClr val="bg1"/>
              </a:solidFill>
              <a:latin typeface="Century Gothic" panose="020B05020202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24028"/>
            <a:ext cx="11887200" cy="1318921"/>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085632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a:xfrm>
            <a:off x="624013" y="4039175"/>
            <a:ext cx="9144000" cy="465914"/>
          </a:xfrm>
          <a:prstGeom prst="rect">
            <a:avLst/>
          </a:prstGeom>
        </p:spPr>
        <p:txBody>
          <a:bodyPr anchor="ctr"/>
          <a:lstStyle>
            <a:lvl1pPr marL="0" indent="0" algn="l">
              <a:buNone/>
              <a:defRPr i="0" u="sng" baseline="0"/>
            </a:lvl1pPr>
          </a:lstStyle>
          <a:p>
            <a:pPr lvl="0"/>
            <a:r>
              <a:rPr lang="en-US" dirty="0"/>
              <a:t>Insert Name</a:t>
            </a:r>
          </a:p>
        </p:txBody>
      </p:sp>
      <p:sp>
        <p:nvSpPr>
          <p:cNvPr id="13" name="Text Placeholder 9"/>
          <p:cNvSpPr>
            <a:spLocks noGrp="1"/>
          </p:cNvSpPr>
          <p:nvPr>
            <p:ph type="body" sz="quarter" idx="16" hasCustomPrompt="1"/>
          </p:nvPr>
        </p:nvSpPr>
        <p:spPr>
          <a:xfrm>
            <a:off x="624013" y="4634469"/>
            <a:ext cx="9144000" cy="465914"/>
          </a:xfrm>
          <a:prstGeom prst="rect">
            <a:avLst/>
          </a:prstGeom>
        </p:spPr>
        <p:txBody>
          <a:bodyPr anchor="ctr"/>
          <a:lstStyle>
            <a:lvl1pPr marL="0" indent="0" algn="l">
              <a:buNone/>
              <a:defRPr i="0" baseline="0"/>
            </a:lvl1pPr>
          </a:lstStyle>
          <a:p>
            <a:pPr lvl="0"/>
            <a:r>
              <a:rPr lang="en-US" dirty="0"/>
              <a:t>Insert Position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24028"/>
            <a:ext cx="11887200" cy="1318921"/>
          </a:xfrm>
          <a:prstGeom prst="rect">
            <a:avLst/>
          </a:prstGeom>
          <a:effectLst>
            <a:innerShdw blurRad="63500" dist="50800" dir="16200000">
              <a:prstClr val="black">
                <a:alpha val="50000"/>
              </a:prstClr>
            </a:innerShdw>
          </a:effec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5025" y="5282805"/>
            <a:ext cx="914400" cy="9144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4013" y="5282805"/>
            <a:ext cx="914400" cy="914400"/>
          </a:xfrm>
          <a:prstGeom prst="rect">
            <a:avLst/>
          </a:prstGeom>
        </p:spPr>
      </p:pic>
      <p:sp>
        <p:nvSpPr>
          <p:cNvPr id="14" name="Text Placeholder 9"/>
          <p:cNvSpPr>
            <a:spLocks noGrp="1"/>
          </p:cNvSpPr>
          <p:nvPr>
            <p:ph type="body" sz="quarter" idx="17" hasCustomPrompt="1"/>
          </p:nvPr>
        </p:nvSpPr>
        <p:spPr>
          <a:xfrm>
            <a:off x="7757982" y="5507048"/>
            <a:ext cx="2010031" cy="465914"/>
          </a:xfrm>
          <a:prstGeom prst="rect">
            <a:avLst/>
          </a:prstGeom>
        </p:spPr>
        <p:txBody>
          <a:bodyPr anchor="ctr"/>
          <a:lstStyle>
            <a:lvl1pPr marL="0" indent="0" algn="l">
              <a:buNone/>
              <a:defRPr sz="2000" i="0" baseline="0"/>
            </a:lvl1pPr>
          </a:lstStyle>
          <a:p>
            <a:pPr lvl="0"/>
            <a:r>
              <a:rPr lang="en-US" dirty="0"/>
              <a:t>(123) 456-7890</a:t>
            </a:r>
          </a:p>
        </p:txBody>
      </p:sp>
      <p:sp>
        <p:nvSpPr>
          <p:cNvPr id="15" name="Text Placeholder 9"/>
          <p:cNvSpPr>
            <a:spLocks noGrp="1"/>
          </p:cNvSpPr>
          <p:nvPr>
            <p:ph type="body" sz="quarter" idx="18" hasCustomPrompt="1"/>
          </p:nvPr>
        </p:nvSpPr>
        <p:spPr>
          <a:xfrm>
            <a:off x="1653742" y="5507048"/>
            <a:ext cx="5012726" cy="465914"/>
          </a:xfrm>
          <a:prstGeom prst="rect">
            <a:avLst/>
          </a:prstGeom>
        </p:spPr>
        <p:txBody>
          <a:bodyPr anchor="ctr"/>
          <a:lstStyle>
            <a:lvl1pPr marL="0" indent="0" algn="l">
              <a:buNone/>
              <a:defRPr sz="2000" i="0" baseline="0"/>
            </a:lvl1pPr>
          </a:lstStyle>
          <a:p>
            <a:pPr lvl="0"/>
            <a:r>
              <a:rPr lang="en-US" dirty="0"/>
              <a:t>insert email</a:t>
            </a:r>
          </a:p>
        </p:txBody>
      </p:sp>
      <p:grpSp>
        <p:nvGrpSpPr>
          <p:cNvPr id="23" name="Group 22"/>
          <p:cNvGrpSpPr/>
          <p:nvPr userDrawn="1"/>
        </p:nvGrpSpPr>
        <p:grpSpPr>
          <a:xfrm>
            <a:off x="1900882" y="2357341"/>
            <a:ext cx="8390236" cy="914400"/>
            <a:chOff x="1834977" y="1956326"/>
            <a:chExt cx="8390236" cy="914400"/>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0813" y="1956326"/>
              <a:ext cx="914400" cy="914400"/>
            </a:xfrm>
            <a:prstGeom prst="rect">
              <a:avLst/>
            </a:prstGeom>
            <a:effectLst>
              <a:innerShdw blurRad="63500" dist="50800" dir="16200000">
                <a:prstClr val="black">
                  <a:alpha val="50000"/>
                </a:prstClr>
              </a:innerShdw>
            </a:effectLst>
          </p:spPr>
        </p:pic>
        <p:sp>
          <p:nvSpPr>
            <p:cNvPr id="17" name="TextBox 16"/>
            <p:cNvSpPr txBox="1"/>
            <p:nvPr userDrawn="1"/>
          </p:nvSpPr>
          <p:spPr>
            <a:xfrm>
              <a:off x="2430159" y="2090361"/>
              <a:ext cx="7199871"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PRESENTER</a:t>
              </a:r>
              <a:r>
                <a:rPr lang="en-US" sz="3600" b="1" baseline="0" dirty="0">
                  <a:solidFill>
                    <a:schemeClr val="bg1"/>
                  </a:solidFill>
                  <a:latin typeface="Century Gothic" panose="020B0502020202020204" pitchFamily="34" charset="0"/>
                </a:rPr>
                <a:t> INFORMATION</a:t>
              </a:r>
              <a:endParaRPr lang="en-US" sz="3600" b="1" dirty="0">
                <a:solidFill>
                  <a:schemeClr val="bg1"/>
                </a:solidFill>
                <a:latin typeface="Century Gothic" panose="020B0502020202020204" pitchFamily="34" charset="0"/>
              </a:endParaRP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34977" y="1956326"/>
              <a:ext cx="914400" cy="914400"/>
            </a:xfrm>
            <a:prstGeom prst="rect">
              <a:avLst/>
            </a:prstGeom>
            <a:effectLst>
              <a:innerShdw blurRad="63500" dist="50800" dir="16200000">
                <a:prstClr val="black">
                  <a:alpha val="50000"/>
                </a:prstClr>
              </a:innerShdw>
            </a:effectLst>
          </p:spPr>
        </p:pic>
      </p:grpSp>
    </p:spTree>
    <p:extLst>
      <p:ext uri="{BB962C8B-B14F-4D97-AF65-F5344CB8AC3E}">
        <p14:creationId xmlns:p14="http://schemas.microsoft.com/office/powerpoint/2010/main" val="259734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11" name="Text Placeholder 10"/>
          <p:cNvSpPr>
            <a:spLocks noGrp="1"/>
          </p:cNvSpPr>
          <p:nvPr>
            <p:ph type="body" sz="quarter" idx="12" hasCustomPrompt="1"/>
          </p:nvPr>
        </p:nvSpPr>
        <p:spPr>
          <a:xfrm>
            <a:off x="482080" y="1679833"/>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Tree>
    <p:extLst>
      <p:ext uri="{BB962C8B-B14F-4D97-AF65-F5344CB8AC3E}">
        <p14:creationId xmlns:p14="http://schemas.microsoft.com/office/powerpoint/2010/main" val="10208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5" name="Content Placeholder 4"/>
          <p:cNvSpPr>
            <a:spLocks noGrp="1"/>
          </p:cNvSpPr>
          <p:nvPr>
            <p:ph sz="quarter" idx="12" hasCustomPrompt="1"/>
          </p:nvPr>
        </p:nvSpPr>
        <p:spPr>
          <a:xfrm>
            <a:off x="482080" y="2074506"/>
            <a:ext cx="10058400" cy="36576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8" name="Text Placeholder 10"/>
          <p:cNvSpPr>
            <a:spLocks noGrp="1"/>
          </p:cNvSpPr>
          <p:nvPr>
            <p:ph type="body" sz="quarter" idx="13" hasCustomPrompt="1"/>
          </p:nvPr>
        </p:nvSpPr>
        <p:spPr>
          <a:xfrm>
            <a:off x="482080" y="1449173"/>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Tree>
    <p:extLst>
      <p:ext uri="{BB962C8B-B14F-4D97-AF65-F5344CB8AC3E}">
        <p14:creationId xmlns:p14="http://schemas.microsoft.com/office/powerpoint/2010/main" val="341878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82080" y="1492950"/>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5" name="Content Placeholder 4"/>
          <p:cNvSpPr>
            <a:spLocks noGrp="1"/>
          </p:cNvSpPr>
          <p:nvPr>
            <p:ph sz="quarter" idx="12" hasCustomPrompt="1"/>
          </p:nvPr>
        </p:nvSpPr>
        <p:spPr>
          <a:xfrm>
            <a:off x="482080" y="2852292"/>
            <a:ext cx="5486400" cy="27432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8" name="Content Placeholder 4"/>
          <p:cNvSpPr>
            <a:spLocks noGrp="1"/>
          </p:cNvSpPr>
          <p:nvPr>
            <p:ph sz="quarter" idx="15" hasCustomPrompt="1"/>
          </p:nvPr>
        </p:nvSpPr>
        <p:spPr>
          <a:xfrm>
            <a:off x="482080" y="2234799"/>
            <a:ext cx="5486400" cy="457200"/>
          </a:xfrm>
          <a:prstGeom prst="rect">
            <a:avLst/>
          </a:prstGeom>
        </p:spPr>
        <p:txBody>
          <a:bodyPr anchor="ctr"/>
          <a:lstStyle>
            <a:lvl1pPr marL="0" indent="0">
              <a:buFont typeface="Arial" panose="020B0604020202020204" pitchFamily="34" charset="0"/>
              <a:buNone/>
              <a:defRPr sz="2400" u="sng" baseline="0">
                <a:solidFill>
                  <a:srgbClr val="002060"/>
                </a:solidFill>
              </a:defRPr>
            </a:lvl1pPr>
          </a:lstStyle>
          <a:p>
            <a:pPr lvl="0"/>
            <a:r>
              <a:rPr lang="en-US" dirty="0"/>
              <a:t>Add Content Title</a:t>
            </a:r>
          </a:p>
        </p:txBody>
      </p:sp>
      <p:sp>
        <p:nvSpPr>
          <p:cNvPr id="9" name="Content Placeholder 4"/>
          <p:cNvSpPr>
            <a:spLocks noGrp="1"/>
          </p:cNvSpPr>
          <p:nvPr>
            <p:ph sz="quarter" idx="16" hasCustomPrompt="1"/>
          </p:nvPr>
        </p:nvSpPr>
        <p:spPr>
          <a:xfrm>
            <a:off x="6307493" y="2852292"/>
            <a:ext cx="5486400" cy="27432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10" name="Content Placeholder 4"/>
          <p:cNvSpPr>
            <a:spLocks noGrp="1"/>
          </p:cNvSpPr>
          <p:nvPr>
            <p:ph sz="quarter" idx="17" hasCustomPrompt="1"/>
          </p:nvPr>
        </p:nvSpPr>
        <p:spPr>
          <a:xfrm>
            <a:off x="6307493" y="2229546"/>
            <a:ext cx="5486400" cy="457200"/>
          </a:xfrm>
          <a:prstGeom prst="rect">
            <a:avLst/>
          </a:prstGeom>
        </p:spPr>
        <p:txBody>
          <a:bodyPr anchor="ctr"/>
          <a:lstStyle>
            <a:lvl1pPr marL="0" indent="0">
              <a:buFont typeface="Arial" panose="020B0604020202020204" pitchFamily="34" charset="0"/>
              <a:buNone/>
              <a:defRPr sz="2400" u="sng" baseline="0">
                <a:solidFill>
                  <a:srgbClr val="002060"/>
                </a:solidFill>
              </a:defRPr>
            </a:lvl1pPr>
          </a:lstStyle>
          <a:p>
            <a:pPr lvl="0"/>
            <a:r>
              <a:rPr lang="en-US" dirty="0"/>
              <a:t>Add Content Title</a:t>
            </a:r>
          </a:p>
        </p:txBody>
      </p:sp>
    </p:spTree>
    <p:extLst>
      <p:ext uri="{BB962C8B-B14F-4D97-AF65-F5344CB8AC3E}">
        <p14:creationId xmlns:p14="http://schemas.microsoft.com/office/powerpoint/2010/main" val="40140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5" name="Text Placeholder 10"/>
          <p:cNvSpPr>
            <a:spLocks noGrp="1"/>
          </p:cNvSpPr>
          <p:nvPr>
            <p:ph type="body" sz="quarter" idx="18" hasCustomPrompt="1"/>
          </p:nvPr>
        </p:nvSpPr>
        <p:spPr>
          <a:xfrm>
            <a:off x="482080" y="1492950"/>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5" name="Content Placeholder 4"/>
          <p:cNvSpPr>
            <a:spLocks noGrp="1"/>
          </p:cNvSpPr>
          <p:nvPr>
            <p:ph sz="quarter" idx="12" hasCustomPrompt="1"/>
          </p:nvPr>
        </p:nvSpPr>
        <p:spPr>
          <a:xfrm>
            <a:off x="482080" y="2852292"/>
            <a:ext cx="3657600" cy="27432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10" name="Content Placeholder 4"/>
          <p:cNvSpPr>
            <a:spLocks noGrp="1"/>
          </p:cNvSpPr>
          <p:nvPr>
            <p:ph sz="quarter" idx="13" hasCustomPrompt="1"/>
          </p:nvPr>
        </p:nvSpPr>
        <p:spPr>
          <a:xfrm>
            <a:off x="4292080" y="2852292"/>
            <a:ext cx="3657600" cy="27432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11" name="Content Placeholder 4"/>
          <p:cNvSpPr>
            <a:spLocks noGrp="1"/>
          </p:cNvSpPr>
          <p:nvPr>
            <p:ph sz="quarter" idx="14" hasCustomPrompt="1"/>
          </p:nvPr>
        </p:nvSpPr>
        <p:spPr>
          <a:xfrm>
            <a:off x="8102080" y="2852292"/>
            <a:ext cx="3657600" cy="27432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12" name="Content Placeholder 4"/>
          <p:cNvSpPr>
            <a:spLocks noGrp="1"/>
          </p:cNvSpPr>
          <p:nvPr>
            <p:ph sz="quarter" idx="15" hasCustomPrompt="1"/>
          </p:nvPr>
        </p:nvSpPr>
        <p:spPr>
          <a:xfrm>
            <a:off x="482080" y="2234799"/>
            <a:ext cx="3657600" cy="457200"/>
          </a:xfrm>
          <a:prstGeom prst="rect">
            <a:avLst/>
          </a:prstGeom>
        </p:spPr>
        <p:txBody>
          <a:bodyPr anchor="ctr"/>
          <a:lstStyle>
            <a:lvl1pPr marL="0" indent="0">
              <a:buFont typeface="Arial" panose="020B0604020202020204" pitchFamily="34" charset="0"/>
              <a:buNone/>
              <a:defRPr sz="2400" u="sng" baseline="0">
                <a:solidFill>
                  <a:srgbClr val="002060"/>
                </a:solidFill>
              </a:defRPr>
            </a:lvl1pPr>
          </a:lstStyle>
          <a:p>
            <a:pPr lvl="0"/>
            <a:r>
              <a:rPr lang="en-US" dirty="0"/>
              <a:t>Add Content Title</a:t>
            </a:r>
          </a:p>
        </p:txBody>
      </p:sp>
      <p:sp>
        <p:nvSpPr>
          <p:cNvPr id="13" name="Content Placeholder 4"/>
          <p:cNvSpPr>
            <a:spLocks noGrp="1"/>
          </p:cNvSpPr>
          <p:nvPr>
            <p:ph sz="quarter" idx="16" hasCustomPrompt="1"/>
          </p:nvPr>
        </p:nvSpPr>
        <p:spPr>
          <a:xfrm>
            <a:off x="4292080" y="2234799"/>
            <a:ext cx="3657600" cy="457200"/>
          </a:xfrm>
          <a:prstGeom prst="rect">
            <a:avLst/>
          </a:prstGeom>
        </p:spPr>
        <p:txBody>
          <a:bodyPr anchor="ctr"/>
          <a:lstStyle>
            <a:lvl1pPr marL="0" indent="0">
              <a:buFont typeface="Arial" panose="020B0604020202020204" pitchFamily="34" charset="0"/>
              <a:buNone/>
              <a:defRPr sz="2400" u="sng" baseline="0">
                <a:solidFill>
                  <a:srgbClr val="002060"/>
                </a:solidFill>
              </a:defRPr>
            </a:lvl1pPr>
          </a:lstStyle>
          <a:p>
            <a:pPr lvl="0"/>
            <a:r>
              <a:rPr lang="en-US" dirty="0"/>
              <a:t>Add Content Title</a:t>
            </a:r>
          </a:p>
        </p:txBody>
      </p:sp>
      <p:sp>
        <p:nvSpPr>
          <p:cNvPr id="14" name="Content Placeholder 4"/>
          <p:cNvSpPr>
            <a:spLocks noGrp="1"/>
          </p:cNvSpPr>
          <p:nvPr>
            <p:ph sz="quarter" idx="17" hasCustomPrompt="1"/>
          </p:nvPr>
        </p:nvSpPr>
        <p:spPr>
          <a:xfrm>
            <a:off x="8102080" y="2229546"/>
            <a:ext cx="3657600" cy="457200"/>
          </a:xfrm>
          <a:prstGeom prst="rect">
            <a:avLst/>
          </a:prstGeom>
        </p:spPr>
        <p:txBody>
          <a:bodyPr anchor="ctr"/>
          <a:lstStyle>
            <a:lvl1pPr marL="0" indent="0">
              <a:buFont typeface="Arial" panose="020B0604020202020204" pitchFamily="34" charset="0"/>
              <a:buNone/>
              <a:defRPr sz="2400" u="sng" baseline="0">
                <a:solidFill>
                  <a:srgbClr val="002060"/>
                </a:solidFill>
              </a:defRPr>
            </a:lvl1pPr>
          </a:lstStyle>
          <a:p>
            <a:pPr lvl="0"/>
            <a:r>
              <a:rPr lang="en-US" dirty="0"/>
              <a:t>Add Content Title</a:t>
            </a:r>
          </a:p>
        </p:txBody>
      </p:sp>
    </p:spTree>
    <p:extLst>
      <p:ext uri="{BB962C8B-B14F-4D97-AF65-F5344CB8AC3E}">
        <p14:creationId xmlns:p14="http://schemas.microsoft.com/office/powerpoint/2010/main" val="28322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ntentL 1ImageR">
    <p:spTree>
      <p:nvGrpSpPr>
        <p:cNvPr id="1" name=""/>
        <p:cNvGrpSpPr/>
        <p:nvPr/>
      </p:nvGrpSpPr>
      <p:grpSpPr>
        <a:xfrm>
          <a:off x="0" y="0"/>
          <a:ext cx="0" cy="0"/>
          <a:chOff x="0" y="0"/>
          <a:chExt cx="0" cy="0"/>
        </a:xfrm>
      </p:grpSpPr>
      <p:sp>
        <p:nvSpPr>
          <p:cNvPr id="9" name="Text Placeholder 10"/>
          <p:cNvSpPr>
            <a:spLocks noGrp="1"/>
          </p:cNvSpPr>
          <p:nvPr>
            <p:ph type="body" sz="quarter" idx="13" hasCustomPrompt="1"/>
          </p:nvPr>
        </p:nvSpPr>
        <p:spPr>
          <a:xfrm>
            <a:off x="482080" y="1492950"/>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5" name="Content Placeholder 4"/>
          <p:cNvSpPr>
            <a:spLocks noGrp="1"/>
          </p:cNvSpPr>
          <p:nvPr>
            <p:ph sz="quarter" idx="12" hasCustomPrompt="1"/>
          </p:nvPr>
        </p:nvSpPr>
        <p:spPr>
          <a:xfrm>
            <a:off x="482080" y="2074506"/>
            <a:ext cx="5486400" cy="36576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8" name="Picture Placeholder 7"/>
          <p:cNvSpPr>
            <a:spLocks noGrp="1"/>
          </p:cNvSpPr>
          <p:nvPr>
            <p:ph type="pic" sz="quarter" idx="14"/>
          </p:nvPr>
        </p:nvSpPr>
        <p:spPr>
          <a:xfrm>
            <a:off x="6781799" y="2531706"/>
            <a:ext cx="4572000" cy="2743200"/>
          </a:xfrm>
          <a:prstGeom prst="rect">
            <a:avLst/>
          </a:prstGeom>
        </p:spPr>
        <p:txBody>
          <a:bodyPr/>
          <a:lstStyle/>
          <a:p>
            <a:endParaRPr lang="en-US" dirty="0"/>
          </a:p>
        </p:txBody>
      </p:sp>
    </p:spTree>
    <p:extLst>
      <p:ext uri="{BB962C8B-B14F-4D97-AF65-F5344CB8AC3E}">
        <p14:creationId xmlns:p14="http://schemas.microsoft.com/office/powerpoint/2010/main" val="154342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ImageL 1ContentR">
    <p:spTree>
      <p:nvGrpSpPr>
        <p:cNvPr id="1" name=""/>
        <p:cNvGrpSpPr/>
        <p:nvPr/>
      </p:nvGrpSpPr>
      <p:grpSpPr>
        <a:xfrm>
          <a:off x="0" y="0"/>
          <a:ext cx="0" cy="0"/>
          <a:chOff x="0" y="0"/>
          <a:chExt cx="0" cy="0"/>
        </a:xfrm>
      </p:grpSpPr>
      <p:sp>
        <p:nvSpPr>
          <p:cNvPr id="10" name="Text Placeholder 10"/>
          <p:cNvSpPr>
            <a:spLocks noGrp="1"/>
          </p:cNvSpPr>
          <p:nvPr>
            <p:ph type="body" sz="quarter" idx="13" hasCustomPrompt="1"/>
          </p:nvPr>
        </p:nvSpPr>
        <p:spPr>
          <a:xfrm>
            <a:off x="482080" y="1449173"/>
            <a:ext cx="6408394" cy="519670"/>
          </a:xfrm>
          <a:prstGeom prst="rect">
            <a:avLst/>
          </a:prstGeom>
        </p:spPr>
        <p:txBody>
          <a:bodyPr/>
          <a:lstStyle>
            <a:lvl1pPr marL="0" indent="0">
              <a:buNone/>
              <a:defRPr sz="3200">
                <a:solidFill>
                  <a:srgbClr val="002060"/>
                </a:solidFill>
              </a:defRPr>
            </a:lvl1pPr>
            <a:lvl2pPr marL="457200" indent="0">
              <a:buNone/>
              <a:defRPr/>
            </a:lvl2pPr>
            <a:lvl3pPr marL="914400" indent="0">
              <a:buNone/>
              <a:defRPr/>
            </a:lvl3pPr>
            <a:lvl4pPr marL="1371600" indent="0">
              <a:buNone/>
              <a:defRPr/>
            </a:lvl4pPr>
          </a:lstStyle>
          <a:p>
            <a:pPr lvl="0"/>
            <a:r>
              <a:rPr lang="en-US" dirty="0"/>
              <a:t>SLIDE SUBTITLE</a:t>
            </a:r>
          </a:p>
        </p:txBody>
      </p:sp>
      <p:sp>
        <p:nvSpPr>
          <p:cNvPr id="2" name="Title 1"/>
          <p:cNvSpPr>
            <a:spLocks noGrp="1"/>
          </p:cNvSpPr>
          <p:nvPr>
            <p:ph type="title" hasCustomPrompt="1"/>
          </p:nvPr>
        </p:nvSpPr>
        <p:spPr>
          <a:xfrm>
            <a:off x="482080" y="373596"/>
            <a:ext cx="10024188" cy="643441"/>
          </a:xfrm>
          <a:prstGeom prst="rect">
            <a:avLst/>
          </a:prstGeom>
        </p:spPr>
        <p:txBody>
          <a:bodyPr anchor="ctr"/>
          <a:lstStyle>
            <a:lvl1pPr>
              <a:defRPr baseline="0">
                <a:solidFill>
                  <a:schemeClr val="bg1"/>
                </a:solidFill>
              </a:defRPr>
            </a:lvl1pPr>
          </a:lstStyle>
          <a:p>
            <a:r>
              <a:rPr lang="en-US" dirty="0"/>
              <a:t>SLIDE TITLE</a:t>
            </a:r>
          </a:p>
        </p:txBody>
      </p:sp>
      <p:sp>
        <p:nvSpPr>
          <p:cNvPr id="5" name="Content Placeholder 4"/>
          <p:cNvSpPr>
            <a:spLocks noGrp="1"/>
          </p:cNvSpPr>
          <p:nvPr>
            <p:ph sz="quarter" idx="12" hasCustomPrompt="1"/>
          </p:nvPr>
        </p:nvSpPr>
        <p:spPr>
          <a:xfrm>
            <a:off x="5867399" y="1819469"/>
            <a:ext cx="5486400" cy="3657600"/>
          </a:xfrm>
          <a:prstGeom prst="rect">
            <a:avLst/>
          </a:prstGeom>
        </p:spPr>
        <p:txBody>
          <a:bodyPr/>
          <a:lstStyle>
            <a:lvl1pPr marL="285750" indent="-285750">
              <a:buFont typeface="Arial" panose="020B0604020202020204" pitchFamily="34" charset="0"/>
              <a:buChar char="•"/>
              <a:defRPr sz="2000" baseline="0">
                <a:solidFill>
                  <a:srgbClr val="002060"/>
                </a:solidFill>
              </a:defRPr>
            </a:lvl1pPr>
          </a:lstStyle>
          <a:p>
            <a:pPr lvl="0"/>
            <a:r>
              <a:rPr lang="en-US" dirty="0"/>
              <a:t>Add Content</a:t>
            </a:r>
          </a:p>
        </p:txBody>
      </p:sp>
      <p:sp>
        <p:nvSpPr>
          <p:cNvPr id="8" name="Picture Placeholder 7"/>
          <p:cNvSpPr>
            <a:spLocks noGrp="1"/>
          </p:cNvSpPr>
          <p:nvPr>
            <p:ph type="pic" sz="quarter" idx="14"/>
          </p:nvPr>
        </p:nvSpPr>
        <p:spPr>
          <a:xfrm>
            <a:off x="482080" y="2276669"/>
            <a:ext cx="4572000" cy="2743200"/>
          </a:xfrm>
          <a:prstGeom prst="rect">
            <a:avLst/>
          </a:prstGeom>
        </p:spPr>
        <p:txBody>
          <a:bodyPr/>
          <a:lstStyle/>
          <a:p>
            <a:endParaRPr lang="en-US" dirty="0"/>
          </a:p>
        </p:txBody>
      </p:sp>
    </p:spTree>
    <p:extLst>
      <p:ext uri="{BB962C8B-B14F-4D97-AF65-F5344CB8AC3E}">
        <p14:creationId xmlns:p14="http://schemas.microsoft.com/office/powerpoint/2010/main" val="221347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rgbClr val="002060"/>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56428" y="363828"/>
            <a:ext cx="9144000" cy="5486400"/>
          </a:xfrm>
          <a:prstGeom prst="rect">
            <a:avLst/>
          </a:prstGeom>
        </p:spPr>
        <p:txBody>
          <a:bodyPr/>
          <a:lstStyle/>
          <a:p>
            <a:endParaRPr lang="en-US" dirty="0"/>
          </a:p>
        </p:txBody>
      </p:sp>
    </p:spTree>
    <p:extLst>
      <p:ext uri="{BB962C8B-B14F-4D97-AF65-F5344CB8AC3E}">
        <p14:creationId xmlns:p14="http://schemas.microsoft.com/office/powerpoint/2010/main" val="192507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524" y="0"/>
            <a:ext cx="12188952" cy="137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9"/>
          <p:cNvSpPr/>
          <p:nvPr userDrawn="1"/>
        </p:nvSpPr>
        <p:spPr>
          <a:xfrm>
            <a:off x="1524" y="5943600"/>
            <a:ext cx="12188952"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7660" y="6057900"/>
            <a:ext cx="6180993" cy="685800"/>
          </a:xfrm>
          <a:prstGeom prst="rect">
            <a:avLst/>
          </a:prstGeom>
        </p:spPr>
      </p:pic>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43538" y="6057900"/>
            <a:ext cx="457200" cy="685800"/>
          </a:xfrm>
          <a:prstGeom prst="rect">
            <a:avLst/>
          </a:prstGeom>
        </p:spPr>
      </p:pic>
      <p:pic>
        <p:nvPicPr>
          <p:cNvPr id="16" name="Picture 15"/>
          <p:cNvPicPr>
            <a:picLocks noChangeAspect="1"/>
          </p:cNvPicPr>
          <p:nvPr userDrawn="1"/>
        </p:nvPicPr>
        <p:blipFill>
          <a:blip r:embed="rId17">
            <a:biLevel thresh="25000"/>
            <a:extLst>
              <a:ext uri="{28A0092B-C50C-407E-A947-70E740481C1C}">
                <a14:useLocalDpi xmlns:a14="http://schemas.microsoft.com/office/drawing/2010/main" val="0"/>
              </a:ext>
            </a:extLst>
          </a:blip>
          <a:stretch>
            <a:fillRect/>
          </a:stretch>
        </p:blipFill>
        <p:spPr>
          <a:xfrm>
            <a:off x="10720578" y="45720"/>
            <a:ext cx="1280160" cy="1280160"/>
          </a:xfrm>
          <a:prstGeom prst="rect">
            <a:avLst/>
          </a:prstGeom>
        </p:spPr>
      </p:pic>
      <p:sp>
        <p:nvSpPr>
          <p:cNvPr id="21" name="TextBox 20"/>
          <p:cNvSpPr txBox="1"/>
          <p:nvPr userDrawn="1"/>
        </p:nvSpPr>
        <p:spPr>
          <a:xfrm>
            <a:off x="10451370" y="6400800"/>
            <a:ext cx="1222650" cy="369332"/>
          </a:xfrm>
          <a:prstGeom prst="rect">
            <a:avLst/>
          </a:prstGeom>
          <a:noFill/>
        </p:spPr>
        <p:txBody>
          <a:bodyPr wrap="square" rtlCol="0" anchor="ctr">
            <a:spAutoFit/>
          </a:bodyPr>
          <a:lstStyle/>
          <a:p>
            <a:r>
              <a:rPr lang="en-US" b="1" dirty="0">
                <a:solidFill>
                  <a:schemeClr val="bg1"/>
                </a:solidFill>
                <a:latin typeface="Century Gothic" panose="020B0502020202020204" pitchFamily="34" charset="0"/>
              </a:rPr>
              <a:t>SLIDE </a:t>
            </a:r>
            <a:r>
              <a:rPr lang="en-US" b="1" baseline="0" dirty="0">
                <a:solidFill>
                  <a:schemeClr val="bg1"/>
                </a:solidFill>
                <a:latin typeface="Century Gothic" panose="020B0502020202020204" pitchFamily="34" charset="0"/>
              </a:rPr>
              <a:t> </a:t>
            </a:r>
            <a:fld id="{1967C9C3-0F2F-434A-83CA-156654BB1E8C}" type="slidenum">
              <a:rPr lang="en-US" b="1" baseline="0" smtClean="0">
                <a:solidFill>
                  <a:schemeClr val="bg1"/>
                </a:solidFill>
                <a:latin typeface="Century Gothic" panose="020B0502020202020204" pitchFamily="34" charset="0"/>
              </a:rPr>
              <a:t>‹#›</a:t>
            </a:fld>
            <a:endParaRPr lang="en-US" b="1" dirty="0">
              <a:solidFill>
                <a:schemeClr val="bg1"/>
              </a:solidFill>
              <a:latin typeface="Century Gothic" panose="020B0502020202020204" pitchFamily="34" charset="0"/>
            </a:endParaRPr>
          </a:p>
        </p:txBody>
      </p:sp>
      <p:pic>
        <p:nvPicPr>
          <p:cNvPr id="8" name="Picture 4" descr="_DSC5037NW.jpg">
            <a:extLst>
              <a:ext uri="{FF2B5EF4-FFF2-40B4-BE49-F238E27FC236}">
                <a16:creationId xmlns:a16="http://schemas.microsoft.com/office/drawing/2014/main" id="{15749D58-27AF-404B-B813-0C8EE751E1B9}"/>
              </a:ext>
            </a:extLst>
          </p:cNvPr>
          <p:cNvPicPr>
            <a:picLocks noChangeAspect="1"/>
          </p:cNvPicPr>
          <p:nvPr userDrawn="1"/>
        </p:nvPicPr>
        <p:blipFill>
          <a:blip r:embed="rId18" cstate="print"/>
          <a:srcRect/>
          <a:stretch>
            <a:fillRect/>
          </a:stretch>
        </p:blipFill>
        <p:spPr bwMode="auto">
          <a:xfrm>
            <a:off x="0" y="1354206"/>
            <a:ext cx="954157" cy="4599333"/>
          </a:xfrm>
          <a:prstGeom prst="rect">
            <a:avLst/>
          </a:prstGeom>
          <a:noFill/>
          <a:ln w="9525">
            <a:noFill/>
            <a:miter lim="800000"/>
            <a:headEnd/>
            <a:tailEnd/>
          </a:ln>
        </p:spPr>
      </p:pic>
      <p:pic>
        <p:nvPicPr>
          <p:cNvPr id="9" name="Picture 8" descr="white transparent.png">
            <a:extLst>
              <a:ext uri="{FF2B5EF4-FFF2-40B4-BE49-F238E27FC236}">
                <a16:creationId xmlns:a16="http://schemas.microsoft.com/office/drawing/2014/main" id="{9FB5E6CA-DDAB-4C3B-908F-8417B50DE0C7}"/>
              </a:ext>
            </a:extLst>
          </p:cNvPr>
          <p:cNvPicPr>
            <a:picLocks noChangeAspect="1"/>
          </p:cNvPicPr>
          <p:nvPr userDrawn="1"/>
        </p:nvPicPr>
        <p:blipFill>
          <a:blip r:embed="rId19" cstate="print"/>
          <a:srcRect/>
          <a:stretch>
            <a:fillRect/>
          </a:stretch>
        </p:blipFill>
        <p:spPr bwMode="auto">
          <a:xfrm>
            <a:off x="106675" y="96918"/>
            <a:ext cx="1790149" cy="1165352"/>
          </a:xfrm>
          <a:prstGeom prst="rect">
            <a:avLst/>
          </a:prstGeom>
          <a:noFill/>
          <a:ln w="9525">
            <a:noFill/>
            <a:miter lim="800000"/>
            <a:headEnd/>
            <a:tailEnd/>
          </a:ln>
        </p:spPr>
      </p:pic>
    </p:spTree>
    <p:extLst>
      <p:ext uri="{BB962C8B-B14F-4D97-AF65-F5344CB8AC3E}">
        <p14:creationId xmlns:p14="http://schemas.microsoft.com/office/powerpoint/2010/main" val="6096893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6" r:id="rId5"/>
    <p:sldLayoutId id="2147483660" r:id="rId6"/>
    <p:sldLayoutId id="2147483658" r:id="rId7"/>
    <p:sldLayoutId id="2147483659" r:id="rId8"/>
    <p:sldLayoutId id="2147483657" r:id="rId9"/>
    <p:sldLayoutId id="2147483661" r:id="rId10"/>
    <p:sldLayoutId id="2147483662" r:id="rId11"/>
    <p:sldLayoutId id="2147483688" r:id="rId12"/>
    <p:sldLayoutId id="2147483689" r:id="rId13"/>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B595D-7D67-4C96-8185-72F7E4FBE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272F5-84D8-480C-A3C2-78304026D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85E8F-07EA-482F-B428-6926A2EA4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18AB0-4B6A-48F7-A2BD-C81A253BB353}" type="datetimeFigureOut">
              <a:rPr lang="en-US" smtClean="0"/>
              <a:t>6/13/2023</a:t>
            </a:fld>
            <a:endParaRPr lang="en-US"/>
          </a:p>
        </p:txBody>
      </p:sp>
      <p:sp>
        <p:nvSpPr>
          <p:cNvPr id="5" name="Footer Placeholder 4">
            <a:extLst>
              <a:ext uri="{FF2B5EF4-FFF2-40B4-BE49-F238E27FC236}">
                <a16:creationId xmlns:a16="http://schemas.microsoft.com/office/drawing/2014/main" id="{8473D3FC-5771-45C1-8614-B8F0C4F98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E06DA2-97B8-48F8-B596-68D12EB14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D8989-F11E-4480-B942-7F071655D5FA}" type="slidenum">
              <a:rPr lang="en-US" smtClean="0"/>
              <a:t>‹#›</a:t>
            </a:fld>
            <a:endParaRPr lang="en-US"/>
          </a:p>
        </p:txBody>
      </p:sp>
    </p:spTree>
    <p:extLst>
      <p:ext uri="{BB962C8B-B14F-4D97-AF65-F5344CB8AC3E}">
        <p14:creationId xmlns:p14="http://schemas.microsoft.com/office/powerpoint/2010/main" val="35243517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97125">
              <a:srgbClr val="123270"/>
            </a:gs>
            <a:gs pos="35000">
              <a:srgbClr val="24437F"/>
            </a:gs>
            <a:gs pos="12000">
              <a:srgbClr val="48659E"/>
            </a:gs>
            <a:gs pos="79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736104"/>
      </p:ext>
    </p:extLst>
  </p:cSld>
  <p:clrMap bg1="lt1" tx1="dk1" bg2="lt2" tx2="dk2" accent1="accent1" accent2="accent2" accent3="accent3" accent4="accent4" accent5="accent5" accent6="accent6" hlink="hlink" folHlink="folHlink"/>
  <p:sldLayoutIdLst>
    <p:sldLayoutId id="2147483652" r:id="rId1"/>
    <p:sldLayoutId id="2147483653" r:id="rId2"/>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de.openbeds.net/"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destatehousing.com/Landlords/dv_cdbg.php" TargetMode="Externa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destatehousing.com/Landlords/dv_cdbg.php"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destatehousing.com/Landlords/dv_cdbg.php"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dawn@destatehousing.com" TargetMode="External"/><Relationship Id="rId2" Type="http://schemas.openxmlformats.org/officeDocument/2006/relationships/hyperlink" Target="mailto:Cindy@destatehousing.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C5C2-6892-4B00-8487-6A87F56D443D}"/>
              </a:ext>
            </a:extLst>
          </p:cNvPr>
          <p:cNvSpPr txBox="1">
            <a:spLocks/>
          </p:cNvSpPr>
          <p:nvPr/>
        </p:nvSpPr>
        <p:spPr bwMode="auto">
          <a:xfrm>
            <a:off x="1143000" y="1828800"/>
            <a:ext cx="10934700" cy="3566160"/>
          </a:xfrm>
          <a:prstGeom prst="rect">
            <a:avLst/>
          </a:prstGeom>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a:lstStyle>
          <a:p>
            <a:pPr algn="ctr">
              <a:defRPr/>
            </a:pPr>
            <a:r>
              <a:rPr lang="en-US" sz="3600" dirty="0">
                <a:solidFill>
                  <a:schemeClr val="accent5">
                    <a:lumMod val="75000"/>
                  </a:schemeClr>
                </a:solidFill>
              </a:rPr>
              <a:t>Community Development Block Grant</a:t>
            </a:r>
            <a:br>
              <a:rPr lang="en-US" sz="4000" dirty="0">
                <a:solidFill>
                  <a:schemeClr val="accent5">
                    <a:lumMod val="75000"/>
                  </a:schemeClr>
                </a:solidFill>
              </a:rPr>
            </a:br>
            <a:r>
              <a:rPr lang="en-US" sz="4800" dirty="0">
                <a:solidFill>
                  <a:schemeClr val="accent5">
                    <a:lumMod val="75000"/>
                  </a:schemeClr>
                </a:solidFill>
              </a:rPr>
              <a:t>Recovery Housing Program (RHP)</a:t>
            </a:r>
          </a:p>
          <a:p>
            <a:pPr algn="ctr">
              <a:defRPr/>
            </a:pPr>
            <a:br>
              <a:rPr lang="en-US" sz="4800" dirty="0">
                <a:solidFill>
                  <a:schemeClr val="accent5">
                    <a:lumMod val="75000"/>
                  </a:schemeClr>
                </a:solidFill>
              </a:rPr>
            </a:br>
            <a:r>
              <a:rPr lang="en-US" sz="2800" dirty="0">
                <a:solidFill>
                  <a:schemeClr val="accent6">
                    <a:lumMod val="75000"/>
                  </a:schemeClr>
                </a:solidFill>
              </a:rPr>
              <a:t>DSHA in partnership with DSAMH</a:t>
            </a:r>
          </a:p>
          <a:p>
            <a:pPr algn="ctr">
              <a:defRPr/>
            </a:pPr>
            <a:endParaRPr lang="en-US" sz="2400" dirty="0">
              <a:solidFill>
                <a:schemeClr val="accent5">
                  <a:lumMod val="75000"/>
                </a:schemeClr>
              </a:solidFill>
            </a:endParaRPr>
          </a:p>
          <a:p>
            <a:pPr algn="ctr">
              <a:defRPr/>
            </a:pPr>
            <a:r>
              <a:rPr lang="en-US" sz="3600" b="1" dirty="0">
                <a:solidFill>
                  <a:schemeClr val="accent5">
                    <a:lumMod val="75000"/>
                  </a:schemeClr>
                </a:solidFill>
                <a:effectLst/>
              </a:rPr>
              <a:t>Public Information Session</a:t>
            </a:r>
          </a:p>
          <a:p>
            <a:pPr algn="ctr">
              <a:defRPr/>
            </a:pPr>
            <a:r>
              <a:rPr lang="en-US" sz="3600" b="1" dirty="0">
                <a:solidFill>
                  <a:schemeClr val="accent5">
                    <a:lumMod val="75000"/>
                  </a:schemeClr>
                </a:solidFill>
                <a:effectLst/>
              </a:rPr>
              <a:t>  </a:t>
            </a:r>
            <a:r>
              <a:rPr lang="en-US" sz="3600" dirty="0">
                <a:solidFill>
                  <a:schemeClr val="accent5">
                    <a:lumMod val="75000"/>
                  </a:schemeClr>
                </a:solidFill>
              </a:rPr>
              <a:t>June 13, 2023</a:t>
            </a:r>
            <a:endParaRPr lang="en-US" sz="3600" b="1" dirty="0">
              <a:solidFill>
                <a:schemeClr val="accent5">
                  <a:lumMod val="75000"/>
                </a:schemeClr>
              </a:solidFill>
              <a:effectLst/>
            </a:endParaRPr>
          </a:p>
          <a:p>
            <a:pPr>
              <a:defRPr/>
            </a:pPr>
            <a:endParaRPr lang="en-US" sz="2400" dirty="0">
              <a:solidFill>
                <a:schemeClr val="accent5">
                  <a:lumMod val="75000"/>
                </a:schemeClr>
              </a:solidFill>
            </a:endParaRPr>
          </a:p>
        </p:txBody>
      </p:sp>
    </p:spTree>
    <p:extLst>
      <p:ext uri="{BB962C8B-B14F-4D97-AF65-F5344CB8AC3E}">
        <p14:creationId xmlns:p14="http://schemas.microsoft.com/office/powerpoint/2010/main" val="20898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7AB3-104F-46CF-9B87-688E1DC2B07C}"/>
              </a:ext>
            </a:extLst>
          </p:cNvPr>
          <p:cNvSpPr>
            <a:spLocks noGrp="1"/>
          </p:cNvSpPr>
          <p:nvPr>
            <p:ph type="title"/>
          </p:nvPr>
        </p:nvSpPr>
        <p:spPr>
          <a:xfrm>
            <a:off x="2095500" y="449796"/>
            <a:ext cx="8239318" cy="643441"/>
          </a:xfrm>
        </p:spPr>
        <p:txBody>
          <a:bodyPr/>
          <a:lstStyle/>
          <a:p>
            <a:pPr algn="ctr"/>
            <a:r>
              <a:rPr lang="en-US" dirty="0"/>
              <a:t>Target Population</a:t>
            </a:r>
          </a:p>
        </p:txBody>
      </p:sp>
      <p:sp>
        <p:nvSpPr>
          <p:cNvPr id="3" name="Text Placeholder 2">
            <a:extLst>
              <a:ext uri="{FF2B5EF4-FFF2-40B4-BE49-F238E27FC236}">
                <a16:creationId xmlns:a16="http://schemas.microsoft.com/office/drawing/2014/main" id="{F2049BBC-FD1E-4D43-B947-2A8BC19E8CC8}"/>
              </a:ext>
            </a:extLst>
          </p:cNvPr>
          <p:cNvSpPr>
            <a:spLocks noGrp="1"/>
          </p:cNvSpPr>
          <p:nvPr>
            <p:ph type="body" sz="quarter" idx="12"/>
          </p:nvPr>
        </p:nvSpPr>
        <p:spPr>
          <a:xfrm>
            <a:off x="945906" y="1657894"/>
            <a:ext cx="8459349" cy="4171949"/>
          </a:xfrm>
        </p:spPr>
        <p:txBody>
          <a:bodyPr/>
          <a:lstStyle/>
          <a:p>
            <a:r>
              <a:rPr lang="en-US" sz="2000" dirty="0">
                <a:solidFill>
                  <a:schemeClr val="accent5">
                    <a:lumMod val="75000"/>
                  </a:schemeClr>
                </a:solidFill>
                <a:effectLst/>
                <a:ea typeface="Calibri" panose="020F0502020204030204" pitchFamily="34" charset="0"/>
              </a:rPr>
              <a:t>The target population for DSAMH Contracted Recovery Residences (NARR Levels of Support) are adults (age 18 and over)</a:t>
            </a:r>
          </a:p>
          <a:p>
            <a:endParaRPr lang="en-US" sz="2000" b="0" dirty="0">
              <a:solidFill>
                <a:schemeClr val="accent5">
                  <a:lumMod val="75000"/>
                </a:schemeClr>
              </a:solidFill>
              <a:effectLst/>
              <a:ea typeface="Calibri" panose="020F0502020204030204" pitchFamily="34" charset="0"/>
            </a:endParaRPr>
          </a:p>
          <a:p>
            <a:pPr marL="285750" indent="-285750">
              <a:buFont typeface="Arial" panose="020B0604020202020204" pitchFamily="34" charset="0"/>
              <a:buChar char="•"/>
            </a:pPr>
            <a:r>
              <a:rPr lang="en-US" sz="2000" dirty="0">
                <a:solidFill>
                  <a:schemeClr val="accent5">
                    <a:lumMod val="75000"/>
                  </a:schemeClr>
                </a:solidFill>
                <a:ea typeface="Calibri" panose="020F0502020204030204" pitchFamily="34" charset="0"/>
              </a:rPr>
              <a:t>Subpopulation priority preference for high-risk populations such as j</a:t>
            </a:r>
            <a:r>
              <a:rPr lang="en-US" sz="2000" dirty="0">
                <a:solidFill>
                  <a:schemeClr val="accent5">
                    <a:lumMod val="75000"/>
                  </a:schemeClr>
                </a:solidFill>
                <a:effectLst/>
                <a:ea typeface="Calibri" panose="020F0502020204030204" pitchFamily="34" charset="0"/>
              </a:rPr>
              <a:t>ustice-involved, transition age youth, intravenous drug users, pregnant women, parents with dependent children, veterans, LGBTQ+, justice-involved populations, individuals who are attempting to regain custody of their children, families, individuals with Opioid Use Disorder (OUD), and culturally diverse populations</a:t>
            </a:r>
          </a:p>
          <a:p>
            <a:pPr marL="285750" indent="-285750">
              <a:buFont typeface="Arial" panose="020B0604020202020204" pitchFamily="34" charset="0"/>
              <a:buChar char="•"/>
            </a:pPr>
            <a:r>
              <a:rPr lang="en-US" sz="2000" dirty="0">
                <a:solidFill>
                  <a:schemeClr val="accent5">
                    <a:lumMod val="75000"/>
                  </a:schemeClr>
                </a:solidFill>
                <a:effectLst/>
                <a:ea typeface="Calibri" panose="020F0502020204030204" pitchFamily="34" charset="0"/>
                <a:cs typeface="Times New Roman" panose="02020603050405020304" pitchFamily="18" charset="0"/>
              </a:rPr>
              <a:t>High-risk populations as described above must receive first preference for treatment services. Awardees must describe how they will manage their wait list, with prioritization for these high-risk populations</a:t>
            </a:r>
            <a:endParaRPr lang="en-US" sz="2000" b="0" dirty="0">
              <a:effectLst/>
              <a:ea typeface="Calibri" panose="020F0502020204030204" pitchFamily="34" charset="0"/>
              <a:cs typeface="Times New Roman" panose="02020603050405020304" pitchFamily="18" charset="0"/>
            </a:endParaRPr>
          </a:p>
          <a:p>
            <a:endParaRPr lang="en-US" b="0" dirty="0"/>
          </a:p>
        </p:txBody>
      </p:sp>
      <p:pic>
        <p:nvPicPr>
          <p:cNvPr id="4" name="Picture 3">
            <a:extLst>
              <a:ext uri="{FF2B5EF4-FFF2-40B4-BE49-F238E27FC236}">
                <a16:creationId xmlns:a16="http://schemas.microsoft.com/office/drawing/2014/main" id="{592AB2F4-D36C-92B3-CB9A-B48DE4BE9B7D}"/>
              </a:ext>
            </a:extLst>
          </p:cNvPr>
          <p:cNvPicPr>
            <a:picLocks noChangeAspect="1"/>
          </p:cNvPicPr>
          <p:nvPr/>
        </p:nvPicPr>
        <p:blipFill>
          <a:blip r:embed="rId3"/>
          <a:stretch>
            <a:fillRect/>
          </a:stretch>
        </p:blipFill>
        <p:spPr>
          <a:xfrm>
            <a:off x="9227108" y="1657894"/>
            <a:ext cx="2888613" cy="2088154"/>
          </a:xfrm>
          <a:prstGeom prst="rect">
            <a:avLst/>
          </a:prstGeom>
        </p:spPr>
      </p:pic>
      <p:pic>
        <p:nvPicPr>
          <p:cNvPr id="5" name="Graphic 4" descr="Home1 with solid fill">
            <a:extLst>
              <a:ext uri="{FF2B5EF4-FFF2-40B4-BE49-F238E27FC236}">
                <a16:creationId xmlns:a16="http://schemas.microsoft.com/office/drawing/2014/main" id="{F6695295-605F-AEE7-8862-D006BA03FC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18766" y="4042758"/>
            <a:ext cx="1787085" cy="1787085"/>
          </a:xfrm>
          <a:prstGeom prst="rect">
            <a:avLst/>
          </a:prstGeom>
        </p:spPr>
      </p:pic>
    </p:spTree>
    <p:extLst>
      <p:ext uri="{BB962C8B-B14F-4D97-AF65-F5344CB8AC3E}">
        <p14:creationId xmlns:p14="http://schemas.microsoft.com/office/powerpoint/2010/main" val="2218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9702-098B-4BEC-B713-17186916592A}"/>
              </a:ext>
            </a:extLst>
          </p:cNvPr>
          <p:cNvSpPr>
            <a:spLocks noGrp="1"/>
          </p:cNvSpPr>
          <p:nvPr>
            <p:ph type="title"/>
          </p:nvPr>
        </p:nvSpPr>
        <p:spPr>
          <a:xfrm>
            <a:off x="2371725" y="373596"/>
            <a:ext cx="7219950" cy="643441"/>
          </a:xfrm>
        </p:spPr>
        <p:txBody>
          <a:bodyPr/>
          <a:lstStyle/>
          <a:p>
            <a:pPr algn="ctr"/>
            <a:r>
              <a:rPr lang="en-US" dirty="0"/>
              <a:t>Client Referral Pathway</a:t>
            </a:r>
          </a:p>
        </p:txBody>
      </p:sp>
      <p:sp>
        <p:nvSpPr>
          <p:cNvPr id="7" name="Content Placeholder 77">
            <a:extLst>
              <a:ext uri="{FF2B5EF4-FFF2-40B4-BE49-F238E27FC236}">
                <a16:creationId xmlns:a16="http://schemas.microsoft.com/office/drawing/2014/main" id="{78FF85E2-C381-404D-9BD6-66F1E9724CB0}"/>
              </a:ext>
            </a:extLst>
          </p:cNvPr>
          <p:cNvSpPr txBox="1">
            <a:spLocks/>
          </p:cNvSpPr>
          <p:nvPr/>
        </p:nvSpPr>
        <p:spPr>
          <a:xfrm>
            <a:off x="6444124" y="2088657"/>
            <a:ext cx="5138275" cy="3633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Improves transitions in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Connects people to the care that they need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Provides transparency to the referral process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Visibility to where people are falling through the cracks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Use data to identify care gaps and put resources in place to improve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E42A127E-5299-4389-A578-C759F069766E}"/>
              </a:ext>
            </a:extLst>
          </p:cNvPr>
          <p:cNvPicPr>
            <a:picLocks noChangeAspect="1"/>
          </p:cNvPicPr>
          <p:nvPr/>
        </p:nvPicPr>
        <p:blipFill>
          <a:blip r:embed="rId3"/>
          <a:stretch>
            <a:fillRect/>
          </a:stretch>
        </p:blipFill>
        <p:spPr>
          <a:xfrm>
            <a:off x="5970661" y="1527258"/>
            <a:ext cx="6121688" cy="4339517"/>
          </a:xfrm>
          <a:prstGeom prst="rect">
            <a:avLst/>
          </a:prstGeom>
        </p:spPr>
      </p:pic>
      <p:grpSp>
        <p:nvGrpSpPr>
          <p:cNvPr id="9" name="Group 8">
            <a:extLst>
              <a:ext uri="{FF2B5EF4-FFF2-40B4-BE49-F238E27FC236}">
                <a16:creationId xmlns:a16="http://schemas.microsoft.com/office/drawing/2014/main" id="{73E74F10-E5AA-4E8E-9EA0-0BB0C39FAD4C}"/>
              </a:ext>
            </a:extLst>
          </p:cNvPr>
          <p:cNvGrpSpPr/>
          <p:nvPr/>
        </p:nvGrpSpPr>
        <p:grpSpPr>
          <a:xfrm>
            <a:off x="9716711" y="4094418"/>
            <a:ext cx="1804227" cy="1804013"/>
            <a:chOff x="9395614" y="3445877"/>
            <a:chExt cx="2362712" cy="2269022"/>
          </a:xfrm>
        </p:grpSpPr>
        <p:pic>
          <p:nvPicPr>
            <p:cNvPr id="10" name="Google Shape;198;p18" descr="A screen shot of a computer&#10;&#10;Description automatically generated">
              <a:extLst>
                <a:ext uri="{FF2B5EF4-FFF2-40B4-BE49-F238E27FC236}">
                  <a16:creationId xmlns:a16="http://schemas.microsoft.com/office/drawing/2014/main" id="{D8A20F55-64D5-46C1-9C25-6970E98B698E}"/>
                </a:ext>
              </a:extLst>
            </p:cNvPr>
            <p:cNvPicPr preferRelativeResize="0"/>
            <p:nvPr/>
          </p:nvPicPr>
          <p:blipFill rotWithShape="1">
            <a:blip r:embed="rId4">
              <a:alphaModFix/>
              <a:extLst>
                <a:ext uri="{28A0092B-C50C-407E-A947-70E740481C1C}">
                  <a14:useLocalDpi xmlns:a14="http://schemas.microsoft.com/office/drawing/2010/main"/>
                </a:ext>
              </a:extLst>
            </a:blip>
            <a:srcRect l="9438" t="5896" r="8346" b="6507"/>
            <a:stretch/>
          </p:blipFill>
          <p:spPr>
            <a:xfrm>
              <a:off x="9395614" y="3445877"/>
              <a:ext cx="2362712" cy="2269022"/>
            </a:xfrm>
            <a:prstGeom prst="rect">
              <a:avLst/>
            </a:prstGeom>
            <a:noFill/>
            <a:ln>
              <a:noFill/>
            </a:ln>
          </p:spPr>
        </p:pic>
        <p:pic>
          <p:nvPicPr>
            <p:cNvPr id="11" name="Google Shape;199;p18">
              <a:extLst>
                <a:ext uri="{FF2B5EF4-FFF2-40B4-BE49-F238E27FC236}">
                  <a16:creationId xmlns:a16="http://schemas.microsoft.com/office/drawing/2014/main" id="{667CBECC-3F4D-4C5B-9E1F-6840B3A57BEC}"/>
                </a:ext>
              </a:extLst>
            </p:cNvPr>
            <p:cNvPicPr preferRelativeResize="0"/>
            <p:nvPr/>
          </p:nvPicPr>
          <p:blipFill rotWithShape="1">
            <a:blip r:embed="rId5">
              <a:alphaModFix/>
            </a:blip>
            <a:srcRect/>
            <a:stretch/>
          </p:blipFill>
          <p:spPr>
            <a:xfrm>
              <a:off x="9660765" y="3737747"/>
              <a:ext cx="1813290" cy="1263133"/>
            </a:xfrm>
            <a:prstGeom prst="rect">
              <a:avLst/>
            </a:prstGeom>
            <a:noFill/>
            <a:ln>
              <a:noFill/>
            </a:ln>
          </p:spPr>
        </p:pic>
      </p:grpSp>
      <p:sp>
        <p:nvSpPr>
          <p:cNvPr id="17" name="TextBox 16">
            <a:extLst>
              <a:ext uri="{FF2B5EF4-FFF2-40B4-BE49-F238E27FC236}">
                <a16:creationId xmlns:a16="http://schemas.microsoft.com/office/drawing/2014/main" id="{EB3D46EA-147C-4EAD-ABA4-D4DAD02C9FD1}"/>
              </a:ext>
            </a:extLst>
          </p:cNvPr>
          <p:cNvSpPr txBox="1"/>
          <p:nvPr/>
        </p:nvSpPr>
        <p:spPr>
          <a:xfrm>
            <a:off x="1293242" y="3173574"/>
            <a:ext cx="9813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2018</a:t>
            </a:r>
          </a:p>
        </p:txBody>
      </p:sp>
      <p:sp>
        <p:nvSpPr>
          <p:cNvPr id="21" name="TextBox 20">
            <a:extLst>
              <a:ext uri="{FF2B5EF4-FFF2-40B4-BE49-F238E27FC236}">
                <a16:creationId xmlns:a16="http://schemas.microsoft.com/office/drawing/2014/main" id="{0D9514E0-6F4D-49CB-92F0-A0FF581DBFA1}"/>
              </a:ext>
            </a:extLst>
          </p:cNvPr>
          <p:cNvSpPr txBox="1"/>
          <p:nvPr/>
        </p:nvSpPr>
        <p:spPr>
          <a:xfrm>
            <a:off x="1312371" y="4407748"/>
            <a:ext cx="9813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pic>
        <p:nvPicPr>
          <p:cNvPr id="3" name="Picture 2">
            <a:hlinkClick r:id="rId6"/>
            <a:extLst>
              <a:ext uri="{FF2B5EF4-FFF2-40B4-BE49-F238E27FC236}">
                <a16:creationId xmlns:a16="http://schemas.microsoft.com/office/drawing/2014/main" id="{C08300B7-6726-34B7-DD2A-9E1FED2F2E8F}"/>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r="48808"/>
          <a:stretch/>
        </p:blipFill>
        <p:spPr bwMode="auto">
          <a:xfrm>
            <a:off x="1013558" y="2450167"/>
            <a:ext cx="5082442" cy="22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83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BB79-5F97-4EB0-BB3F-4478BFC7D467}"/>
              </a:ext>
            </a:extLst>
          </p:cNvPr>
          <p:cNvSpPr>
            <a:spLocks noGrp="1"/>
          </p:cNvSpPr>
          <p:nvPr>
            <p:ph type="title"/>
          </p:nvPr>
        </p:nvSpPr>
        <p:spPr>
          <a:xfrm>
            <a:off x="2162174" y="373596"/>
            <a:ext cx="8344093" cy="643441"/>
          </a:xfrm>
        </p:spPr>
        <p:txBody>
          <a:bodyPr/>
          <a:lstStyle/>
          <a:p>
            <a:pPr algn="ctr"/>
            <a:r>
              <a:rPr lang="en-US" dirty="0"/>
              <a:t>RHP: Main Objectives</a:t>
            </a:r>
          </a:p>
        </p:txBody>
      </p:sp>
      <p:sp>
        <p:nvSpPr>
          <p:cNvPr id="3" name="Text Placeholder 2">
            <a:extLst>
              <a:ext uri="{FF2B5EF4-FFF2-40B4-BE49-F238E27FC236}">
                <a16:creationId xmlns:a16="http://schemas.microsoft.com/office/drawing/2014/main" id="{F9109208-75C8-4242-967A-E92EE74D3DA4}"/>
              </a:ext>
            </a:extLst>
          </p:cNvPr>
          <p:cNvSpPr>
            <a:spLocks noGrp="1"/>
          </p:cNvSpPr>
          <p:nvPr>
            <p:ph type="body" sz="quarter" idx="12"/>
          </p:nvPr>
        </p:nvSpPr>
        <p:spPr>
          <a:xfrm>
            <a:off x="1133475" y="1941503"/>
            <a:ext cx="5105399" cy="1049347"/>
          </a:xfrm>
        </p:spPr>
        <p:txBody>
          <a:bodyPr/>
          <a:lstStyle/>
          <a:p>
            <a:r>
              <a:rPr lang="en-US" sz="2000" dirty="0">
                <a:solidFill>
                  <a:schemeClr val="accent5">
                    <a:lumMod val="75000"/>
                  </a:schemeClr>
                </a:solidFill>
              </a:rPr>
              <a:t>RHP is organized within the framework of the Community Development Block Grant, CDBG program. </a:t>
            </a:r>
          </a:p>
          <a:p>
            <a:endParaRPr lang="en-US" dirty="0"/>
          </a:p>
        </p:txBody>
      </p:sp>
      <p:graphicFrame>
        <p:nvGraphicFramePr>
          <p:cNvPr id="4" name="Diagram 3">
            <a:extLst>
              <a:ext uri="{FF2B5EF4-FFF2-40B4-BE49-F238E27FC236}">
                <a16:creationId xmlns:a16="http://schemas.microsoft.com/office/drawing/2014/main" id="{F1D231B4-D64B-424F-925B-ED1FB30B2D48}"/>
              </a:ext>
            </a:extLst>
          </p:cNvPr>
          <p:cNvGraphicFramePr/>
          <p:nvPr>
            <p:extLst>
              <p:ext uri="{D42A27DB-BD31-4B8C-83A1-F6EECF244321}">
                <p14:modId xmlns:p14="http://schemas.microsoft.com/office/powerpoint/2010/main" val="4213277587"/>
              </p:ext>
            </p:extLst>
          </p:nvPr>
        </p:nvGraphicFramePr>
        <p:xfrm>
          <a:off x="3400425" y="1439334"/>
          <a:ext cx="8677275" cy="4485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031CE3-84F7-4238-97F8-3B304A80AEDD}"/>
              </a:ext>
            </a:extLst>
          </p:cNvPr>
          <p:cNvSpPr txBox="1"/>
          <p:nvPr/>
        </p:nvSpPr>
        <p:spPr>
          <a:xfrm>
            <a:off x="1200149" y="3609975"/>
            <a:ext cx="4381501" cy="646331"/>
          </a:xfrm>
          <a:prstGeom prst="rect">
            <a:avLst/>
          </a:prstGeom>
          <a:noFill/>
        </p:spPr>
        <p:txBody>
          <a:bodyPr wrap="square" rtlCol="0">
            <a:spAutoFit/>
          </a:bodyPr>
          <a:lstStyle/>
          <a:p>
            <a:r>
              <a:rPr lang="en-US" sz="1800" dirty="0">
                <a:solidFill>
                  <a:schemeClr val="accent5">
                    <a:lumMod val="75000"/>
                  </a:schemeClr>
                </a:solidFill>
                <a:latin typeface="Century Gothic" panose="020B0502020202020204" pitchFamily="34" charset="0"/>
              </a:rPr>
              <a:t>There are 3 fundamental principles for CDBG compliance </a:t>
            </a:r>
          </a:p>
        </p:txBody>
      </p:sp>
    </p:spTree>
    <p:extLst>
      <p:ext uri="{BB962C8B-B14F-4D97-AF65-F5344CB8AC3E}">
        <p14:creationId xmlns:p14="http://schemas.microsoft.com/office/powerpoint/2010/main" val="182550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79DB-F1F7-49D7-A01D-F2CD614C3469}"/>
              </a:ext>
            </a:extLst>
          </p:cNvPr>
          <p:cNvSpPr>
            <a:spLocks noGrp="1"/>
          </p:cNvSpPr>
          <p:nvPr>
            <p:ph type="title"/>
          </p:nvPr>
        </p:nvSpPr>
        <p:spPr>
          <a:xfrm>
            <a:off x="1613512" y="407292"/>
            <a:ext cx="9370304" cy="643441"/>
          </a:xfrm>
        </p:spPr>
        <p:txBody>
          <a:bodyPr/>
          <a:lstStyle/>
          <a:p>
            <a:pPr algn="ctr"/>
            <a:r>
              <a:rPr lang="en-US" dirty="0"/>
              <a:t>RHP: Eligible Uses &amp; Terms</a:t>
            </a:r>
          </a:p>
        </p:txBody>
      </p:sp>
      <p:sp>
        <p:nvSpPr>
          <p:cNvPr id="3" name="Text Placeholder 2">
            <a:extLst>
              <a:ext uri="{FF2B5EF4-FFF2-40B4-BE49-F238E27FC236}">
                <a16:creationId xmlns:a16="http://schemas.microsoft.com/office/drawing/2014/main" id="{64ECC494-458B-4201-A74D-59C11AE0F3C2}"/>
              </a:ext>
            </a:extLst>
          </p:cNvPr>
          <p:cNvSpPr>
            <a:spLocks noGrp="1"/>
          </p:cNvSpPr>
          <p:nvPr>
            <p:ph type="body" sz="quarter" idx="12"/>
          </p:nvPr>
        </p:nvSpPr>
        <p:spPr>
          <a:xfrm>
            <a:off x="1434580" y="1565533"/>
            <a:ext cx="4623320" cy="4277804"/>
          </a:xfrm>
        </p:spPr>
        <p:txBody>
          <a:bodyPr/>
          <a:lstStyle/>
          <a:p>
            <a:r>
              <a:rPr lang="en-US" sz="2400" u="sng" dirty="0">
                <a:solidFill>
                  <a:schemeClr val="accent5">
                    <a:lumMod val="75000"/>
                  </a:schemeClr>
                </a:solidFill>
              </a:rPr>
              <a:t>ELIGIBLE USES</a:t>
            </a:r>
          </a:p>
          <a:p>
            <a:pPr marL="457200" indent="-457200">
              <a:buFont typeface="Arial" panose="020B0604020202020204" pitchFamily="34" charset="0"/>
              <a:buChar char="•"/>
            </a:pPr>
            <a:r>
              <a:rPr lang="en-US" sz="2000" b="0" dirty="0">
                <a:solidFill>
                  <a:schemeClr val="accent5">
                    <a:lumMod val="75000"/>
                  </a:schemeClr>
                </a:solidFill>
              </a:rPr>
              <a:t>Acquisition Costs</a:t>
            </a:r>
          </a:p>
          <a:p>
            <a:pPr marL="457200" indent="-457200">
              <a:buFont typeface="Arial" panose="020B0604020202020204" pitchFamily="34" charset="0"/>
              <a:buChar char="•"/>
            </a:pPr>
            <a:r>
              <a:rPr lang="en-US" sz="2000" b="0" dirty="0">
                <a:solidFill>
                  <a:schemeClr val="accent5">
                    <a:lumMod val="75000"/>
                  </a:schemeClr>
                </a:solidFill>
              </a:rPr>
              <a:t>Renovation/Rehab Costs</a:t>
            </a:r>
          </a:p>
          <a:p>
            <a:pPr marL="457200" indent="-457200">
              <a:buFont typeface="Arial" panose="020B0604020202020204" pitchFamily="34" charset="0"/>
              <a:buChar char="•"/>
            </a:pPr>
            <a:r>
              <a:rPr lang="en-US" sz="2000" b="0" dirty="0">
                <a:solidFill>
                  <a:schemeClr val="accent5">
                    <a:lumMod val="75000"/>
                  </a:schemeClr>
                </a:solidFill>
              </a:rPr>
              <a:t>Pre-development Costs</a:t>
            </a:r>
          </a:p>
          <a:p>
            <a:pPr marL="914400" lvl="1" indent="-457200">
              <a:buFont typeface="Wingdings" panose="05000000000000000000" pitchFamily="2" charset="2"/>
              <a:buChar char="Ø"/>
            </a:pPr>
            <a:r>
              <a:rPr lang="en-US" sz="2000" dirty="0">
                <a:solidFill>
                  <a:schemeClr val="accent5">
                    <a:lumMod val="75000"/>
                  </a:schemeClr>
                </a:solidFill>
              </a:rPr>
              <a:t>Environmental Phase I</a:t>
            </a:r>
          </a:p>
          <a:p>
            <a:pPr marL="914400" lvl="1" indent="-457200">
              <a:buFont typeface="Wingdings" panose="05000000000000000000" pitchFamily="2" charset="2"/>
              <a:buChar char="Ø"/>
            </a:pPr>
            <a:r>
              <a:rPr lang="en-US" sz="2000" dirty="0">
                <a:solidFill>
                  <a:schemeClr val="accent5">
                    <a:lumMod val="75000"/>
                  </a:schemeClr>
                </a:solidFill>
              </a:rPr>
              <a:t>Appraisal</a:t>
            </a:r>
          </a:p>
          <a:p>
            <a:pPr marL="914400" lvl="1" indent="-457200">
              <a:buFont typeface="Wingdings" panose="05000000000000000000" pitchFamily="2" charset="2"/>
              <a:buChar char="Ø"/>
            </a:pPr>
            <a:r>
              <a:rPr lang="en-US" sz="2000" dirty="0">
                <a:solidFill>
                  <a:schemeClr val="accent5">
                    <a:lumMod val="75000"/>
                  </a:schemeClr>
                </a:solidFill>
              </a:rPr>
              <a:t>Capital Needs Assessment</a:t>
            </a:r>
          </a:p>
          <a:p>
            <a:pPr marL="914400" lvl="1" indent="-457200">
              <a:buFont typeface="Wingdings" panose="05000000000000000000" pitchFamily="2" charset="2"/>
              <a:buChar char="Ø"/>
            </a:pPr>
            <a:r>
              <a:rPr lang="en-US" sz="2000" dirty="0">
                <a:solidFill>
                  <a:schemeClr val="accent5">
                    <a:lumMod val="75000"/>
                  </a:schemeClr>
                </a:solidFill>
              </a:rPr>
              <a:t>Architectural Design and Oversight</a:t>
            </a:r>
          </a:p>
          <a:p>
            <a:pPr marL="914400" lvl="1" indent="-457200">
              <a:buFont typeface="Wingdings" panose="05000000000000000000" pitchFamily="2" charset="2"/>
              <a:buChar char="Ø"/>
            </a:pPr>
            <a:r>
              <a:rPr lang="en-US" sz="2000" dirty="0">
                <a:solidFill>
                  <a:schemeClr val="accent5">
                    <a:lumMod val="75000"/>
                  </a:schemeClr>
                </a:solidFill>
              </a:rPr>
              <a:t>Sprinkler Costs</a:t>
            </a:r>
          </a:p>
          <a:p>
            <a:pPr marL="457200" indent="-457200">
              <a:buFont typeface="Arial" panose="020B0604020202020204" pitchFamily="34" charset="0"/>
              <a:buChar char="•"/>
            </a:pPr>
            <a:r>
              <a:rPr lang="en-US" sz="2000" b="0" dirty="0">
                <a:solidFill>
                  <a:schemeClr val="accent5">
                    <a:lumMod val="75000"/>
                  </a:schemeClr>
                </a:solidFill>
              </a:rPr>
              <a:t>Closing and Settlement Costs</a:t>
            </a:r>
          </a:p>
          <a:p>
            <a:pPr marL="457200" indent="-457200">
              <a:buFont typeface="Arial" panose="020B0604020202020204" pitchFamily="34" charset="0"/>
              <a:buChar char="•"/>
            </a:pPr>
            <a:r>
              <a:rPr lang="en-US" sz="2000" b="0" dirty="0">
                <a:solidFill>
                  <a:schemeClr val="accent5">
                    <a:lumMod val="75000"/>
                  </a:schemeClr>
                </a:solidFill>
              </a:rPr>
              <a:t>Capitalized Operating Reserves</a:t>
            </a:r>
          </a:p>
          <a:p>
            <a:endParaRPr lang="en-US" dirty="0"/>
          </a:p>
        </p:txBody>
      </p:sp>
      <p:sp>
        <p:nvSpPr>
          <p:cNvPr id="4" name="Text Placeholder 2">
            <a:extLst>
              <a:ext uri="{FF2B5EF4-FFF2-40B4-BE49-F238E27FC236}">
                <a16:creationId xmlns:a16="http://schemas.microsoft.com/office/drawing/2014/main" id="{115FA2D2-369D-4A92-B159-CFA3F927FE00}"/>
              </a:ext>
            </a:extLst>
          </p:cNvPr>
          <p:cNvSpPr txBox="1">
            <a:spLocks/>
          </p:cNvSpPr>
          <p:nvPr/>
        </p:nvSpPr>
        <p:spPr>
          <a:xfrm>
            <a:off x="6429375" y="1641733"/>
            <a:ext cx="5010150" cy="37909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206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a:solidFill>
                  <a:schemeClr val="accent5">
                    <a:lumMod val="75000"/>
                  </a:schemeClr>
                </a:solidFill>
              </a:rPr>
              <a:t>TERMS</a:t>
            </a:r>
          </a:p>
          <a:p>
            <a:pPr marL="342900" indent="-342900">
              <a:buFont typeface="Arial" panose="020B0604020202020204" pitchFamily="34" charset="0"/>
              <a:buChar char="•"/>
            </a:pPr>
            <a:r>
              <a:rPr lang="en-US" sz="2000" b="0" dirty="0">
                <a:solidFill>
                  <a:schemeClr val="accent5">
                    <a:lumMod val="75000"/>
                  </a:schemeClr>
                </a:solidFill>
              </a:rPr>
              <a:t>Amount eligible for – up to appraised value after rehab costs</a:t>
            </a:r>
          </a:p>
          <a:p>
            <a:pPr marL="342900" indent="-342900">
              <a:buFont typeface="Arial" panose="020B0604020202020204" pitchFamily="34" charset="0"/>
              <a:buChar char="•"/>
            </a:pPr>
            <a:r>
              <a:rPr lang="en-US" sz="2000" b="0" dirty="0">
                <a:solidFill>
                  <a:schemeClr val="accent5">
                    <a:lumMod val="75000"/>
                  </a:schemeClr>
                </a:solidFill>
              </a:rPr>
              <a:t>0% Interest</a:t>
            </a:r>
          </a:p>
          <a:p>
            <a:pPr marL="342900" indent="-342900">
              <a:buFont typeface="Arial" panose="020B0604020202020204" pitchFamily="34" charset="0"/>
              <a:buChar char="•"/>
            </a:pPr>
            <a:r>
              <a:rPr lang="en-US" sz="2000" b="0" dirty="0">
                <a:solidFill>
                  <a:schemeClr val="accent5">
                    <a:lumMod val="75000"/>
                  </a:schemeClr>
                </a:solidFill>
              </a:rPr>
              <a:t>Acquisition/Rehab will be funded through a draw process;</a:t>
            </a:r>
          </a:p>
          <a:p>
            <a:pPr marL="342900" indent="-342900">
              <a:buFont typeface="Arial" panose="020B0604020202020204" pitchFamily="34" charset="0"/>
              <a:buChar char="•"/>
            </a:pPr>
            <a:r>
              <a:rPr lang="en-US" sz="2000" b="0" dirty="0">
                <a:solidFill>
                  <a:schemeClr val="accent5">
                    <a:lumMod val="75000"/>
                  </a:schemeClr>
                </a:solidFill>
              </a:rPr>
              <a:t>30 year deferred deed restriction;</a:t>
            </a:r>
          </a:p>
          <a:p>
            <a:pPr marL="342900" indent="-342900">
              <a:buFont typeface="Arial" panose="020B0604020202020204" pitchFamily="34" charset="0"/>
              <a:buChar char="•"/>
            </a:pPr>
            <a:r>
              <a:rPr lang="en-US" sz="2000" b="0" dirty="0">
                <a:solidFill>
                  <a:schemeClr val="accent5">
                    <a:lumMod val="75000"/>
                  </a:schemeClr>
                </a:solidFill>
              </a:rPr>
              <a:t>Regulatory Requirements</a:t>
            </a:r>
          </a:p>
          <a:p>
            <a:pPr marL="342900" indent="-342900">
              <a:buFont typeface="Arial" panose="020B0604020202020204" pitchFamily="34" charset="0"/>
              <a:buChar char="•"/>
            </a:pPr>
            <a:r>
              <a:rPr lang="en-US" sz="2000" b="0" dirty="0">
                <a:solidFill>
                  <a:schemeClr val="accent5">
                    <a:lumMod val="75000"/>
                  </a:schemeClr>
                </a:solidFill>
              </a:rPr>
              <a:t>Monitoring Requirements</a:t>
            </a:r>
          </a:p>
          <a:p>
            <a:endParaRPr lang="en-US" dirty="0"/>
          </a:p>
        </p:txBody>
      </p:sp>
      <p:cxnSp>
        <p:nvCxnSpPr>
          <p:cNvPr id="6" name="Straight Connector 5">
            <a:extLst>
              <a:ext uri="{FF2B5EF4-FFF2-40B4-BE49-F238E27FC236}">
                <a16:creationId xmlns:a16="http://schemas.microsoft.com/office/drawing/2014/main" id="{CBBB7A7F-5B2A-45FA-9053-ADD932C3B7C7}"/>
              </a:ext>
            </a:extLst>
          </p:cNvPr>
          <p:cNvCxnSpPr/>
          <p:nvPr/>
        </p:nvCxnSpPr>
        <p:spPr>
          <a:xfrm>
            <a:off x="6057900" y="1565533"/>
            <a:ext cx="38100" cy="3943350"/>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3684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5C40-2989-42BD-B088-75A7D67BAA79}"/>
              </a:ext>
            </a:extLst>
          </p:cNvPr>
          <p:cNvSpPr>
            <a:spLocks noGrp="1"/>
          </p:cNvSpPr>
          <p:nvPr>
            <p:ph type="title"/>
          </p:nvPr>
        </p:nvSpPr>
        <p:spPr>
          <a:xfrm>
            <a:off x="2162175" y="247650"/>
            <a:ext cx="8534400" cy="981075"/>
          </a:xfrm>
        </p:spPr>
        <p:txBody>
          <a:bodyPr/>
          <a:lstStyle/>
          <a:p>
            <a:pPr algn="ctr"/>
            <a:r>
              <a:rPr lang="en-US" dirty="0"/>
              <a:t>DSHA Construction &amp; </a:t>
            </a:r>
            <a:br>
              <a:rPr lang="en-US" dirty="0"/>
            </a:br>
            <a:r>
              <a:rPr lang="en-US" dirty="0"/>
              <a:t>Design Requirements</a:t>
            </a:r>
          </a:p>
        </p:txBody>
      </p:sp>
      <p:sp>
        <p:nvSpPr>
          <p:cNvPr id="3" name="Text Placeholder 2">
            <a:extLst>
              <a:ext uri="{FF2B5EF4-FFF2-40B4-BE49-F238E27FC236}">
                <a16:creationId xmlns:a16="http://schemas.microsoft.com/office/drawing/2014/main" id="{FDEF5C04-238D-46EC-ACCD-0F57927FB781}"/>
              </a:ext>
            </a:extLst>
          </p:cNvPr>
          <p:cNvSpPr>
            <a:spLocks noGrp="1"/>
          </p:cNvSpPr>
          <p:nvPr>
            <p:ph type="body" sz="quarter" idx="12"/>
          </p:nvPr>
        </p:nvSpPr>
        <p:spPr>
          <a:xfrm>
            <a:off x="1266826" y="1670308"/>
            <a:ext cx="10258424" cy="4120892"/>
          </a:xfrm>
        </p:spPr>
        <p:txBody>
          <a:bodyPr/>
          <a:lstStyle/>
          <a:p>
            <a:pPr marL="342900" indent="-342900">
              <a:buFont typeface="Wingdings" panose="05000000000000000000" pitchFamily="2" charset="2"/>
              <a:buChar char="q"/>
            </a:pPr>
            <a:r>
              <a:rPr lang="en-US" sz="2400" b="0" dirty="0">
                <a:solidFill>
                  <a:schemeClr val="accent5">
                    <a:lumMod val="75000"/>
                  </a:schemeClr>
                </a:solidFill>
              </a:rPr>
              <a:t>Must be fully accessible</a:t>
            </a:r>
          </a:p>
          <a:p>
            <a:pPr marL="342900" indent="-342900">
              <a:buFont typeface="Wingdings" panose="05000000000000000000" pitchFamily="2" charset="2"/>
              <a:buChar char="q"/>
            </a:pPr>
            <a:r>
              <a:rPr lang="en-US" sz="2400" b="0" dirty="0">
                <a:solidFill>
                  <a:schemeClr val="accent5">
                    <a:lumMod val="75000"/>
                  </a:schemeClr>
                </a:solidFill>
              </a:rPr>
              <a:t>Sprinkled</a:t>
            </a:r>
          </a:p>
          <a:p>
            <a:pPr marL="342900" indent="-342900">
              <a:buFont typeface="Wingdings" panose="05000000000000000000" pitchFamily="2" charset="2"/>
              <a:buChar char="q"/>
            </a:pPr>
            <a:r>
              <a:rPr lang="en-US" sz="2400" b="0" dirty="0">
                <a:solidFill>
                  <a:schemeClr val="accent5">
                    <a:lumMod val="75000"/>
                  </a:schemeClr>
                </a:solidFill>
              </a:rPr>
              <a:t>Sustainable Products </a:t>
            </a:r>
          </a:p>
          <a:p>
            <a:pPr marL="342900" indent="-342900">
              <a:buFont typeface="Wingdings" panose="05000000000000000000" pitchFamily="2" charset="2"/>
              <a:buChar char="q"/>
            </a:pPr>
            <a:r>
              <a:rPr lang="en-US" sz="2400" b="0" dirty="0">
                <a:solidFill>
                  <a:schemeClr val="accent5">
                    <a:lumMod val="75000"/>
                  </a:schemeClr>
                </a:solidFill>
              </a:rPr>
              <a:t>Meet DSHA Design and Construction Requirements, as applicable </a:t>
            </a:r>
            <a:r>
              <a:rPr lang="en-US" sz="1400" b="0" dirty="0">
                <a:solidFill>
                  <a:schemeClr val="accent5">
                    <a:lumMod val="75000"/>
                  </a:schemeClr>
                </a:solidFill>
              </a:rPr>
              <a:t>(</a:t>
            </a:r>
            <a:r>
              <a:rPr lang="en-US" sz="1400" dirty="0">
                <a:hlinkClick r:id="rId2"/>
              </a:rPr>
              <a:t>http://destatehousing.com/Landlords/dv_cdbg.php</a:t>
            </a:r>
            <a:r>
              <a:rPr lang="en-US" sz="1400" dirty="0"/>
              <a:t> </a:t>
            </a:r>
            <a:endParaRPr lang="en-US" sz="1400" b="0" dirty="0">
              <a:solidFill>
                <a:schemeClr val="accent5">
                  <a:lumMod val="75000"/>
                </a:schemeClr>
              </a:solidFill>
            </a:endParaRPr>
          </a:p>
          <a:p>
            <a:pPr marL="342900" indent="-342900">
              <a:buFont typeface="Wingdings" panose="05000000000000000000" pitchFamily="2" charset="2"/>
              <a:buChar char="q"/>
            </a:pPr>
            <a:r>
              <a:rPr lang="en-US" sz="2400" b="0" dirty="0">
                <a:solidFill>
                  <a:schemeClr val="accent5">
                    <a:lumMod val="75000"/>
                  </a:schemeClr>
                </a:solidFill>
              </a:rPr>
              <a:t>Capital Needs Assessment</a:t>
            </a:r>
          </a:p>
          <a:p>
            <a:pPr lvl="1"/>
            <a:r>
              <a:rPr lang="en-US" sz="2000" dirty="0">
                <a:solidFill>
                  <a:schemeClr val="accent5">
                    <a:lumMod val="75000"/>
                  </a:schemeClr>
                </a:solidFill>
              </a:rPr>
              <a:t>What types of rehab are needed</a:t>
            </a:r>
          </a:p>
          <a:p>
            <a:endParaRPr lang="en-US" dirty="0"/>
          </a:p>
        </p:txBody>
      </p:sp>
      <p:pic>
        <p:nvPicPr>
          <p:cNvPr id="5122" name="Picture 2" descr="5 Sustainable Building Design Tips - Green Construction Ideas | Duthy Homes">
            <a:extLst>
              <a:ext uri="{FF2B5EF4-FFF2-40B4-BE49-F238E27FC236}">
                <a16:creationId xmlns:a16="http://schemas.microsoft.com/office/drawing/2014/main" id="{A58132F2-64F1-4FB2-A56D-D2D3A261D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5" y="1533525"/>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Vancouver&amp;#39;s well-intentioned heritage-homes policy appears to be missing  the mark - The Accessibility Standard">
            <a:extLst>
              <a:ext uri="{FF2B5EF4-FFF2-40B4-BE49-F238E27FC236}">
                <a16:creationId xmlns:a16="http://schemas.microsoft.com/office/drawing/2014/main" id="{548B1937-1DBE-4BA2-ADC8-FF077B4279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25" b="40260"/>
          <a:stretch/>
        </p:blipFill>
        <p:spPr bwMode="auto">
          <a:xfrm>
            <a:off x="3459295" y="4450815"/>
            <a:ext cx="5089793" cy="1340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5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3D22F4-E30D-4CBB-B78F-7C979E484B14}"/>
              </a:ext>
            </a:extLst>
          </p:cNvPr>
          <p:cNvSpPr>
            <a:spLocks noGrp="1"/>
          </p:cNvSpPr>
          <p:nvPr>
            <p:ph sz="quarter" idx="15"/>
          </p:nvPr>
        </p:nvSpPr>
        <p:spPr>
          <a:xfrm>
            <a:off x="1104899" y="1519015"/>
            <a:ext cx="4991101" cy="644525"/>
          </a:xfrm>
        </p:spPr>
        <p:txBody>
          <a:bodyPr/>
          <a:lstStyle/>
          <a:p>
            <a:endParaRPr lang="en-US" dirty="0"/>
          </a:p>
          <a:p>
            <a:endParaRPr lang="en-US" dirty="0"/>
          </a:p>
          <a:p>
            <a:endParaRPr lang="en-US" dirty="0"/>
          </a:p>
          <a:p>
            <a:r>
              <a:rPr lang="en-US" dirty="0">
                <a:solidFill>
                  <a:schemeClr val="accent5">
                    <a:lumMod val="75000"/>
                  </a:schemeClr>
                </a:solidFill>
              </a:rPr>
              <a:t>Annual Operating Budget</a:t>
            </a:r>
          </a:p>
          <a:p>
            <a:endParaRPr lang="en-US" dirty="0"/>
          </a:p>
          <a:p>
            <a:endParaRPr lang="en-US" dirty="0"/>
          </a:p>
        </p:txBody>
      </p:sp>
      <p:sp>
        <p:nvSpPr>
          <p:cNvPr id="6" name="Content Placeholder 5">
            <a:extLst>
              <a:ext uri="{FF2B5EF4-FFF2-40B4-BE49-F238E27FC236}">
                <a16:creationId xmlns:a16="http://schemas.microsoft.com/office/drawing/2014/main" id="{957B9B7E-E78D-43B4-B298-E860E7795902}"/>
              </a:ext>
            </a:extLst>
          </p:cNvPr>
          <p:cNvSpPr>
            <a:spLocks noGrp="1"/>
          </p:cNvSpPr>
          <p:nvPr>
            <p:ph sz="quarter" idx="16"/>
          </p:nvPr>
        </p:nvSpPr>
        <p:spPr>
          <a:xfrm>
            <a:off x="1221143" y="2499866"/>
            <a:ext cx="4284307" cy="3234183"/>
          </a:xfrm>
        </p:spPr>
        <p:txBody>
          <a:bodyPr/>
          <a:lstStyle/>
          <a:p>
            <a:pPr marL="0" indent="0">
              <a:buNone/>
            </a:pPr>
            <a:r>
              <a:rPr lang="en-US" dirty="0">
                <a:solidFill>
                  <a:schemeClr val="accent6">
                    <a:lumMod val="75000"/>
                  </a:schemeClr>
                </a:solidFill>
              </a:rPr>
              <a:t>Operating Expenses</a:t>
            </a:r>
          </a:p>
          <a:p>
            <a:pPr lvl="1"/>
            <a:r>
              <a:rPr lang="en-US" sz="2000" dirty="0">
                <a:solidFill>
                  <a:schemeClr val="accent5">
                    <a:lumMod val="75000"/>
                  </a:schemeClr>
                </a:solidFill>
              </a:rPr>
              <a:t>Maintenance Expenses</a:t>
            </a:r>
          </a:p>
          <a:p>
            <a:pPr lvl="1"/>
            <a:r>
              <a:rPr lang="en-US" sz="2000" dirty="0">
                <a:solidFill>
                  <a:schemeClr val="accent5">
                    <a:lumMod val="75000"/>
                  </a:schemeClr>
                </a:solidFill>
              </a:rPr>
              <a:t>Water/Sewer</a:t>
            </a:r>
          </a:p>
          <a:p>
            <a:pPr lvl="1"/>
            <a:r>
              <a:rPr lang="en-US" sz="2000" dirty="0">
                <a:solidFill>
                  <a:schemeClr val="accent5">
                    <a:lumMod val="75000"/>
                  </a:schemeClr>
                </a:solidFill>
              </a:rPr>
              <a:t>Electric</a:t>
            </a:r>
          </a:p>
          <a:p>
            <a:pPr lvl="1"/>
            <a:r>
              <a:rPr lang="en-US" sz="2000" dirty="0">
                <a:solidFill>
                  <a:schemeClr val="accent5">
                    <a:lumMod val="75000"/>
                  </a:schemeClr>
                </a:solidFill>
              </a:rPr>
              <a:t>Exterminating</a:t>
            </a:r>
          </a:p>
          <a:p>
            <a:pPr lvl="1"/>
            <a:r>
              <a:rPr lang="en-US" sz="2000" dirty="0">
                <a:solidFill>
                  <a:schemeClr val="accent5">
                    <a:lumMod val="75000"/>
                  </a:schemeClr>
                </a:solidFill>
              </a:rPr>
              <a:t>Audit</a:t>
            </a:r>
          </a:p>
          <a:p>
            <a:pPr lvl="1"/>
            <a:r>
              <a:rPr lang="en-US" sz="2000" dirty="0">
                <a:solidFill>
                  <a:schemeClr val="accent5">
                    <a:lumMod val="75000"/>
                  </a:schemeClr>
                </a:solidFill>
              </a:rPr>
              <a:t>Taxes Insurance</a:t>
            </a:r>
          </a:p>
          <a:p>
            <a:pPr lvl="1"/>
            <a:r>
              <a:rPr lang="en-US" sz="2000" dirty="0">
                <a:solidFill>
                  <a:schemeClr val="accent5">
                    <a:lumMod val="75000"/>
                  </a:schemeClr>
                </a:solidFill>
              </a:rPr>
              <a:t>Capital Replacement Reserve</a:t>
            </a:r>
          </a:p>
          <a:p>
            <a:pPr marL="0" indent="0">
              <a:buNone/>
            </a:pPr>
            <a:endParaRPr lang="en-US" dirty="0"/>
          </a:p>
        </p:txBody>
      </p:sp>
      <p:sp>
        <p:nvSpPr>
          <p:cNvPr id="7" name="Content Placeholder 6">
            <a:extLst>
              <a:ext uri="{FF2B5EF4-FFF2-40B4-BE49-F238E27FC236}">
                <a16:creationId xmlns:a16="http://schemas.microsoft.com/office/drawing/2014/main" id="{021117D3-185D-4658-85F6-D3C72576BC9D}"/>
              </a:ext>
            </a:extLst>
          </p:cNvPr>
          <p:cNvSpPr>
            <a:spLocks noGrp="1"/>
          </p:cNvSpPr>
          <p:nvPr>
            <p:ph sz="quarter" idx="17"/>
          </p:nvPr>
        </p:nvSpPr>
        <p:spPr>
          <a:xfrm>
            <a:off x="6366398" y="1719040"/>
            <a:ext cx="5486400" cy="644525"/>
          </a:xfrm>
        </p:spPr>
        <p:txBody>
          <a:bodyPr/>
          <a:lstStyle/>
          <a:p>
            <a:pPr algn="ctr"/>
            <a:endParaRPr lang="en-US" dirty="0"/>
          </a:p>
          <a:p>
            <a:pPr algn="ctr"/>
            <a:r>
              <a:rPr lang="en-US" dirty="0">
                <a:solidFill>
                  <a:schemeClr val="accent5">
                    <a:lumMod val="75000"/>
                  </a:schemeClr>
                </a:solidFill>
              </a:rPr>
              <a:t>Annual Services Budget</a:t>
            </a:r>
          </a:p>
          <a:p>
            <a:endParaRPr lang="en-US" dirty="0"/>
          </a:p>
        </p:txBody>
      </p:sp>
      <p:sp>
        <p:nvSpPr>
          <p:cNvPr id="8" name="Title 1">
            <a:extLst>
              <a:ext uri="{FF2B5EF4-FFF2-40B4-BE49-F238E27FC236}">
                <a16:creationId xmlns:a16="http://schemas.microsoft.com/office/drawing/2014/main" id="{04BF3F0E-7653-400A-81B0-5C785EA03AC5}"/>
              </a:ext>
            </a:extLst>
          </p:cNvPr>
          <p:cNvSpPr>
            <a:spLocks noGrp="1"/>
          </p:cNvSpPr>
          <p:nvPr>
            <p:ph type="title"/>
          </p:nvPr>
        </p:nvSpPr>
        <p:spPr>
          <a:xfrm>
            <a:off x="2219325" y="373063"/>
            <a:ext cx="8096250" cy="644525"/>
          </a:xfrm>
        </p:spPr>
        <p:txBody>
          <a:bodyPr/>
          <a:lstStyle/>
          <a:p>
            <a:pPr algn="ctr"/>
            <a:r>
              <a:rPr lang="en-US" dirty="0"/>
              <a:t>Project Operating Budget</a:t>
            </a:r>
          </a:p>
        </p:txBody>
      </p:sp>
      <p:sp>
        <p:nvSpPr>
          <p:cNvPr id="12" name="Content Placeholder 11">
            <a:extLst>
              <a:ext uri="{FF2B5EF4-FFF2-40B4-BE49-F238E27FC236}">
                <a16:creationId xmlns:a16="http://schemas.microsoft.com/office/drawing/2014/main" id="{4C17A453-4899-4158-85D5-BF89E1FC1913}"/>
              </a:ext>
            </a:extLst>
          </p:cNvPr>
          <p:cNvSpPr>
            <a:spLocks noGrp="1"/>
          </p:cNvSpPr>
          <p:nvPr>
            <p:ph sz="quarter" idx="12"/>
          </p:nvPr>
        </p:nvSpPr>
        <p:spPr>
          <a:xfrm>
            <a:off x="7465468" y="2499867"/>
            <a:ext cx="4387330" cy="2743200"/>
          </a:xfrm>
        </p:spPr>
        <p:txBody>
          <a:bodyPr/>
          <a:lstStyle/>
          <a:p>
            <a:r>
              <a:rPr lang="en-US" b="0" dirty="0">
                <a:solidFill>
                  <a:schemeClr val="accent5">
                    <a:lumMod val="75000"/>
                  </a:schemeClr>
                </a:solidFill>
              </a:rPr>
              <a:t>RHP Case Management/Peer Supports</a:t>
            </a:r>
          </a:p>
          <a:p>
            <a:r>
              <a:rPr lang="en-US" b="0" dirty="0">
                <a:solidFill>
                  <a:schemeClr val="accent5">
                    <a:lumMod val="75000"/>
                  </a:schemeClr>
                </a:solidFill>
              </a:rPr>
              <a:t>Urine Analyses</a:t>
            </a:r>
          </a:p>
          <a:p>
            <a:r>
              <a:rPr lang="en-US" b="0" dirty="0">
                <a:solidFill>
                  <a:schemeClr val="accent5">
                    <a:lumMod val="75000"/>
                  </a:schemeClr>
                </a:solidFill>
              </a:rPr>
              <a:t>Transportation</a:t>
            </a:r>
          </a:p>
          <a:p>
            <a:r>
              <a:rPr lang="en-US" b="0" dirty="0">
                <a:solidFill>
                  <a:schemeClr val="accent5">
                    <a:lumMod val="75000"/>
                  </a:schemeClr>
                </a:solidFill>
              </a:rPr>
              <a:t>Food</a:t>
            </a:r>
          </a:p>
          <a:p>
            <a:r>
              <a:rPr lang="en-US" b="0" dirty="0">
                <a:solidFill>
                  <a:schemeClr val="accent5">
                    <a:lumMod val="75000"/>
                  </a:schemeClr>
                </a:solidFill>
              </a:rPr>
              <a:t>Miscellaneous</a:t>
            </a:r>
          </a:p>
        </p:txBody>
      </p:sp>
      <p:pic>
        <p:nvPicPr>
          <p:cNvPr id="1026" name="Picture 2" descr="What Is an Operating Budget? | Overview, Components, &amp; Example">
            <a:extLst>
              <a:ext uri="{FF2B5EF4-FFF2-40B4-BE49-F238E27FC236}">
                <a16:creationId xmlns:a16="http://schemas.microsoft.com/office/drawing/2014/main" id="{BF6D29CD-01F7-4F2F-A205-8A45590E8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79"/>
          <a:stretch/>
        </p:blipFill>
        <p:spPr bwMode="auto">
          <a:xfrm>
            <a:off x="5119687" y="2823679"/>
            <a:ext cx="1952625" cy="218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9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A63F-85AB-441C-BA92-82F0703B6225}"/>
              </a:ext>
            </a:extLst>
          </p:cNvPr>
          <p:cNvSpPr>
            <a:spLocks noGrp="1"/>
          </p:cNvSpPr>
          <p:nvPr>
            <p:ph type="title"/>
          </p:nvPr>
        </p:nvSpPr>
        <p:spPr/>
        <p:txBody>
          <a:bodyPr/>
          <a:lstStyle/>
          <a:p>
            <a:pPr algn="ctr"/>
            <a:r>
              <a:rPr lang="en-US" dirty="0"/>
              <a:t>DSHA Application</a:t>
            </a:r>
          </a:p>
        </p:txBody>
      </p:sp>
      <p:sp>
        <p:nvSpPr>
          <p:cNvPr id="3" name="Text Placeholder 2">
            <a:extLst>
              <a:ext uri="{FF2B5EF4-FFF2-40B4-BE49-F238E27FC236}">
                <a16:creationId xmlns:a16="http://schemas.microsoft.com/office/drawing/2014/main" id="{AB8E17FE-4E90-4BCA-B165-AEF14F930647}"/>
              </a:ext>
            </a:extLst>
          </p:cNvPr>
          <p:cNvSpPr>
            <a:spLocks noGrp="1"/>
          </p:cNvSpPr>
          <p:nvPr>
            <p:ph type="body" sz="quarter" idx="12"/>
          </p:nvPr>
        </p:nvSpPr>
        <p:spPr>
          <a:xfrm>
            <a:off x="1021095" y="1756834"/>
            <a:ext cx="11665002" cy="4066449"/>
          </a:xfrm>
        </p:spPr>
        <p:txBody>
          <a:bodyPr/>
          <a:lstStyle/>
          <a:p>
            <a:pPr algn="ctr"/>
            <a:r>
              <a:rPr lang="en-US" sz="2800" u="sng" dirty="0">
                <a:hlinkClick r:id="rId2"/>
              </a:rPr>
              <a:t>Application Link:</a:t>
            </a:r>
          </a:p>
          <a:p>
            <a:pPr algn="ctr"/>
            <a:r>
              <a:rPr lang="en-US" sz="2800" u="sng" dirty="0">
                <a:hlinkClick r:id="rId2"/>
              </a:rPr>
              <a:t>http://www.destatehousing.com/Landlords/dv_cdbg.php</a:t>
            </a:r>
            <a:endParaRPr lang="en-US" sz="2800" u="sng" dirty="0"/>
          </a:p>
          <a:p>
            <a:pPr marL="457200" indent="-457200">
              <a:buFont typeface="Arial" panose="020B0604020202020204" pitchFamily="34" charset="0"/>
              <a:buChar char="•"/>
            </a:pPr>
            <a:r>
              <a:rPr lang="en-US" sz="2800" u="sng" dirty="0"/>
              <a:t>NOFA – Notice of Funding Availability</a:t>
            </a:r>
          </a:p>
          <a:p>
            <a:pPr marL="914400" lvl="1" indent="-457200">
              <a:buFont typeface="Arial" panose="020B0604020202020204" pitchFamily="34" charset="0"/>
              <a:buChar char="•"/>
            </a:pPr>
            <a:r>
              <a:rPr lang="en-US" sz="2000" u="sng" dirty="0"/>
              <a:t>Details all of the federal and state requirements</a:t>
            </a:r>
          </a:p>
          <a:p>
            <a:pPr marL="914400" lvl="1" indent="-457200">
              <a:buFont typeface="Arial" panose="020B0604020202020204" pitchFamily="34" charset="0"/>
              <a:buChar char="•"/>
            </a:pPr>
            <a:r>
              <a:rPr lang="en-US" sz="2000" u="sng" dirty="0"/>
              <a:t>What types of recovery projects are eligible</a:t>
            </a:r>
          </a:p>
          <a:p>
            <a:pPr marL="914400" lvl="1" indent="-457200">
              <a:buFont typeface="Arial" panose="020B0604020202020204" pitchFamily="34" charset="0"/>
              <a:buChar char="•"/>
            </a:pPr>
            <a:r>
              <a:rPr lang="en-US" sz="2000" u="sng" dirty="0"/>
              <a:t>Funding amounts</a:t>
            </a:r>
          </a:p>
          <a:p>
            <a:pPr marL="914400" lvl="1" indent="-457200">
              <a:buFont typeface="Arial" panose="020B0604020202020204" pitchFamily="34" charset="0"/>
              <a:buChar char="•"/>
            </a:pPr>
            <a:r>
              <a:rPr lang="en-US" sz="2000" u="sng" dirty="0"/>
              <a:t>Application requirements and deadlines</a:t>
            </a:r>
          </a:p>
          <a:p>
            <a:pPr marL="914400" lvl="1" indent="-457200">
              <a:buFont typeface="Arial" panose="020B0604020202020204" pitchFamily="34" charset="0"/>
              <a:buChar char="•"/>
            </a:pPr>
            <a:r>
              <a:rPr lang="en-US" sz="2000" u="sng" dirty="0"/>
              <a:t>Sources and uses of funding</a:t>
            </a:r>
          </a:p>
          <a:p>
            <a:pPr marL="914400" lvl="1" indent="-457200">
              <a:buFont typeface="Arial" panose="020B0604020202020204" pitchFamily="34" charset="0"/>
              <a:buChar char="•"/>
            </a:pPr>
            <a:r>
              <a:rPr lang="en-US" sz="2000" u="sng" dirty="0"/>
              <a:t>Scoring and ranking</a:t>
            </a:r>
          </a:p>
          <a:p>
            <a:pPr lvl="1" algn="ctr"/>
            <a:r>
              <a:rPr lang="en-US" sz="2000" b="1" i="1" u="sng" dirty="0">
                <a:solidFill>
                  <a:schemeClr val="accent1">
                    <a:lumMod val="75000"/>
                  </a:schemeClr>
                </a:solidFill>
              </a:rPr>
              <a:t>REVIEW THE NOFA CAREFULLY BEFORE APPLYING</a:t>
            </a:r>
          </a:p>
        </p:txBody>
      </p:sp>
    </p:spTree>
    <p:extLst>
      <p:ext uri="{BB962C8B-B14F-4D97-AF65-F5344CB8AC3E}">
        <p14:creationId xmlns:p14="http://schemas.microsoft.com/office/powerpoint/2010/main" val="67229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A63F-85AB-441C-BA92-82F0703B6225}"/>
              </a:ext>
            </a:extLst>
          </p:cNvPr>
          <p:cNvSpPr>
            <a:spLocks noGrp="1"/>
          </p:cNvSpPr>
          <p:nvPr>
            <p:ph type="title"/>
          </p:nvPr>
        </p:nvSpPr>
        <p:spPr/>
        <p:txBody>
          <a:bodyPr/>
          <a:lstStyle/>
          <a:p>
            <a:pPr algn="ctr"/>
            <a:r>
              <a:rPr lang="en-US" dirty="0"/>
              <a:t>DSHA Application</a:t>
            </a:r>
          </a:p>
        </p:txBody>
      </p:sp>
      <p:sp>
        <p:nvSpPr>
          <p:cNvPr id="3" name="Text Placeholder 2">
            <a:extLst>
              <a:ext uri="{FF2B5EF4-FFF2-40B4-BE49-F238E27FC236}">
                <a16:creationId xmlns:a16="http://schemas.microsoft.com/office/drawing/2014/main" id="{AB8E17FE-4E90-4BCA-B165-AEF14F930647}"/>
              </a:ext>
            </a:extLst>
          </p:cNvPr>
          <p:cNvSpPr>
            <a:spLocks noGrp="1"/>
          </p:cNvSpPr>
          <p:nvPr>
            <p:ph type="body" sz="quarter" idx="12"/>
          </p:nvPr>
        </p:nvSpPr>
        <p:spPr>
          <a:xfrm>
            <a:off x="1021095" y="1405400"/>
            <a:ext cx="11170905" cy="4321631"/>
          </a:xfrm>
        </p:spPr>
        <p:txBody>
          <a:bodyPr/>
          <a:lstStyle/>
          <a:p>
            <a:pPr algn="ctr"/>
            <a:r>
              <a:rPr lang="en-US" sz="2800" u="sng" dirty="0">
                <a:hlinkClick r:id="rId2"/>
              </a:rPr>
              <a:t>Application Link:</a:t>
            </a:r>
          </a:p>
          <a:p>
            <a:pPr algn="ctr"/>
            <a:r>
              <a:rPr lang="en-US" sz="2800" u="sng" dirty="0">
                <a:hlinkClick r:id="rId2"/>
              </a:rPr>
              <a:t>http://www.destatehousing.com/Landlords/dv_cdbg.php</a:t>
            </a:r>
            <a:endParaRPr lang="en-US" sz="2800" u="sng" dirty="0"/>
          </a:p>
          <a:p>
            <a:r>
              <a:rPr lang="en-US" sz="1800" dirty="0"/>
              <a:t>Applicants must submit </a:t>
            </a:r>
            <a:r>
              <a:rPr lang="en-US" sz="1800" u="sng" dirty="0"/>
              <a:t>one</a:t>
            </a:r>
            <a:r>
              <a:rPr lang="en-US" sz="1800" dirty="0"/>
              <a:t> bound and indexed-paper copy and one electronic copy USB thumb drive).</a:t>
            </a:r>
          </a:p>
          <a:p>
            <a:r>
              <a:rPr lang="en-US" sz="1800" dirty="0"/>
              <a:t>The paper copy must be bound in a three-ring binder in an indexed format, with a table of contents  and organized in the following manner:</a:t>
            </a:r>
          </a:p>
          <a:p>
            <a:pPr lvl="0"/>
            <a:r>
              <a:rPr lang="en-US" sz="1800" dirty="0"/>
              <a:t>Table of Contents;</a:t>
            </a:r>
          </a:p>
          <a:p>
            <a:pPr lvl="0"/>
            <a:r>
              <a:rPr lang="en-US" sz="1800" dirty="0"/>
              <a:t>Application, Part I RHP (Signed copy);</a:t>
            </a:r>
          </a:p>
          <a:p>
            <a:pPr lvl="0"/>
            <a:r>
              <a:rPr lang="en-US" sz="1800" dirty="0"/>
              <a:t>Application, Part II RHP Cash Flow Pro Forma; and</a:t>
            </a:r>
          </a:p>
          <a:p>
            <a:pPr lvl="0"/>
            <a:r>
              <a:rPr lang="en-US" sz="1800" dirty="0"/>
              <a:t>Application, Part III RHP Exhibit Checklist (Narratives and support documentation).</a:t>
            </a:r>
          </a:p>
          <a:p>
            <a:r>
              <a:rPr lang="en-US" sz="1800" dirty="0"/>
              <a:t>The electronic copy may be in the form of a USB thumb drive and should follow the same  organizational format as the paper copy described above. </a:t>
            </a:r>
          </a:p>
          <a:p>
            <a:pPr marL="457200" indent="-457200">
              <a:buFont typeface="Arial" panose="020B0604020202020204" pitchFamily="34" charset="0"/>
              <a:buChar char="•"/>
            </a:pPr>
            <a:endParaRPr lang="en-US" sz="2800" u="sng" dirty="0"/>
          </a:p>
        </p:txBody>
      </p:sp>
    </p:spTree>
    <p:extLst>
      <p:ext uri="{BB962C8B-B14F-4D97-AF65-F5344CB8AC3E}">
        <p14:creationId xmlns:p14="http://schemas.microsoft.com/office/powerpoint/2010/main" val="233926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DD1967-C775-4F8D-B455-AA0132F46179}"/>
              </a:ext>
            </a:extLst>
          </p:cNvPr>
          <p:cNvSpPr>
            <a:spLocks noGrp="1"/>
          </p:cNvSpPr>
          <p:nvPr>
            <p:ph type="body" sz="quarter" idx="12"/>
          </p:nvPr>
        </p:nvSpPr>
        <p:spPr>
          <a:xfrm>
            <a:off x="1253606" y="1476374"/>
            <a:ext cx="4194694" cy="4200525"/>
          </a:xfrm>
        </p:spPr>
        <p:txBody>
          <a:bodyPr/>
          <a:lstStyle/>
          <a:p>
            <a:endParaRPr lang="en-US" sz="2400" b="0" dirty="0">
              <a:solidFill>
                <a:schemeClr val="accent5">
                  <a:lumMod val="75000"/>
                </a:schemeClr>
              </a:solidFill>
            </a:endParaRPr>
          </a:p>
          <a:p>
            <a:pPr marL="342900" indent="-342900">
              <a:buFont typeface="Wingdings" panose="05000000000000000000" pitchFamily="2" charset="2"/>
              <a:buChar char="q"/>
            </a:pPr>
            <a:r>
              <a:rPr lang="en-US" sz="2000" b="0" dirty="0">
                <a:solidFill>
                  <a:schemeClr val="accent5">
                    <a:lumMod val="75000"/>
                  </a:schemeClr>
                </a:solidFill>
              </a:rPr>
              <a:t>Applications will be accepted statewide </a:t>
            </a:r>
          </a:p>
          <a:p>
            <a:pPr marL="342900" indent="-342900">
              <a:buFont typeface="Wingdings" panose="05000000000000000000" pitchFamily="2" charset="2"/>
              <a:buChar char="q"/>
            </a:pPr>
            <a:r>
              <a:rPr lang="en-US" sz="2000" b="0" dirty="0">
                <a:solidFill>
                  <a:schemeClr val="accent5">
                    <a:lumMod val="75000"/>
                  </a:schemeClr>
                </a:solidFill>
              </a:rPr>
              <a:t>Hard and USB Copy required</a:t>
            </a:r>
          </a:p>
          <a:p>
            <a:pPr marL="342900" indent="-342900">
              <a:buFont typeface="Wingdings" panose="05000000000000000000" pitchFamily="2" charset="2"/>
              <a:buChar char="q"/>
            </a:pPr>
            <a:r>
              <a:rPr lang="en-US" sz="2000" b="0" dirty="0">
                <a:solidFill>
                  <a:schemeClr val="accent5">
                    <a:lumMod val="75000"/>
                  </a:schemeClr>
                </a:solidFill>
              </a:rPr>
              <a:t>Sub-populations or target populations may be selected</a:t>
            </a:r>
          </a:p>
          <a:p>
            <a:pPr marL="342900" indent="-342900">
              <a:buFont typeface="Wingdings" panose="05000000000000000000" pitchFamily="2" charset="2"/>
              <a:buChar char="q"/>
            </a:pPr>
            <a:r>
              <a:rPr lang="en-US" sz="2000" b="0" dirty="0">
                <a:solidFill>
                  <a:schemeClr val="accent5">
                    <a:lumMod val="75000"/>
                  </a:schemeClr>
                </a:solidFill>
              </a:rPr>
              <a:t>Operating and services budget sources and expenses</a:t>
            </a:r>
          </a:p>
          <a:p>
            <a:pPr marL="342900" indent="-342900">
              <a:buFont typeface="Wingdings" panose="05000000000000000000" pitchFamily="2" charset="2"/>
              <a:buChar char="q"/>
            </a:pPr>
            <a:r>
              <a:rPr lang="en-US" sz="2000" b="0" dirty="0">
                <a:solidFill>
                  <a:schemeClr val="accent5">
                    <a:lumMod val="75000"/>
                  </a:schemeClr>
                </a:solidFill>
              </a:rPr>
              <a:t>Provide Covid policies</a:t>
            </a:r>
          </a:p>
          <a:p>
            <a:pPr marL="342900" indent="-342900">
              <a:buFont typeface="Wingdings" panose="05000000000000000000" pitchFamily="2" charset="2"/>
              <a:buChar char="q"/>
            </a:pPr>
            <a:r>
              <a:rPr lang="en-US" sz="2000" b="0" dirty="0">
                <a:solidFill>
                  <a:schemeClr val="accent5">
                    <a:lumMod val="75000"/>
                  </a:schemeClr>
                </a:solidFill>
              </a:rPr>
              <a:t>Outcomes</a:t>
            </a:r>
          </a:p>
          <a:p>
            <a:endParaRPr lang="en-US" dirty="0"/>
          </a:p>
        </p:txBody>
      </p:sp>
      <p:sp>
        <p:nvSpPr>
          <p:cNvPr id="7" name="Title 6">
            <a:extLst>
              <a:ext uri="{FF2B5EF4-FFF2-40B4-BE49-F238E27FC236}">
                <a16:creationId xmlns:a16="http://schemas.microsoft.com/office/drawing/2014/main" id="{732343F1-8CC9-46B9-9024-A76BA7045CBC}"/>
              </a:ext>
            </a:extLst>
          </p:cNvPr>
          <p:cNvSpPr>
            <a:spLocks noGrp="1"/>
          </p:cNvSpPr>
          <p:nvPr>
            <p:ph type="title"/>
          </p:nvPr>
        </p:nvSpPr>
        <p:spPr>
          <a:xfrm>
            <a:off x="2495550" y="373596"/>
            <a:ext cx="7381875" cy="643441"/>
          </a:xfrm>
        </p:spPr>
        <p:txBody>
          <a:bodyPr/>
          <a:lstStyle/>
          <a:p>
            <a:pPr algn="ctr"/>
            <a:r>
              <a:rPr lang="en-US" dirty="0"/>
              <a:t>DSHA Application</a:t>
            </a:r>
          </a:p>
        </p:txBody>
      </p:sp>
      <p:sp>
        <p:nvSpPr>
          <p:cNvPr id="8" name="TextBox 7">
            <a:extLst>
              <a:ext uri="{FF2B5EF4-FFF2-40B4-BE49-F238E27FC236}">
                <a16:creationId xmlns:a16="http://schemas.microsoft.com/office/drawing/2014/main" id="{F83D6B5C-4924-4970-8B7D-E11F670DCB95}"/>
              </a:ext>
            </a:extLst>
          </p:cNvPr>
          <p:cNvSpPr txBox="1"/>
          <p:nvPr/>
        </p:nvSpPr>
        <p:spPr>
          <a:xfrm>
            <a:off x="7260116" y="1828562"/>
            <a:ext cx="4693758" cy="3200876"/>
          </a:xfrm>
          <a:prstGeom prst="rect">
            <a:avLst/>
          </a:prstGeom>
          <a:noFill/>
        </p:spPr>
        <p:txBody>
          <a:bodyPr wrap="square" rtlCol="0">
            <a:spAutoFit/>
          </a:bodyPr>
          <a:lstStyle/>
          <a:p>
            <a:r>
              <a:rPr lang="en-US" sz="2400" b="1" u="sng" dirty="0">
                <a:solidFill>
                  <a:schemeClr val="accent5">
                    <a:lumMod val="75000"/>
                  </a:schemeClr>
                </a:solidFill>
                <a:latin typeface="Century Gothic" panose="020B0502020202020204" pitchFamily="34" charset="0"/>
              </a:rPr>
              <a:t>CDBG Requirements</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Disbursement timelines</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Uniform Relocation Act/104(d), if applicable</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Section 3</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Civil Rights/Fair Housing</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Lead Based Paint</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Environmental Review</a:t>
            </a:r>
          </a:p>
          <a:p>
            <a:pPr marL="342900" indent="-342900">
              <a:buFont typeface="Wingdings" panose="05000000000000000000" pitchFamily="2" charset="2"/>
              <a:buChar char="ü"/>
            </a:pPr>
            <a:r>
              <a:rPr lang="en-US" sz="2000" dirty="0">
                <a:solidFill>
                  <a:schemeClr val="accent5">
                    <a:lumMod val="75000"/>
                  </a:schemeClr>
                </a:solidFill>
                <a:latin typeface="Century Gothic" panose="020B0502020202020204" pitchFamily="34" charset="0"/>
              </a:rPr>
              <a:t>Procurement, if applicable</a:t>
            </a:r>
          </a:p>
          <a:p>
            <a:endParaRPr lang="en-US" dirty="0">
              <a:solidFill>
                <a:schemeClr val="accent5">
                  <a:lumMod val="75000"/>
                </a:schemeClr>
              </a:solidFill>
              <a:latin typeface="Century Gothic" panose="020B0502020202020204" pitchFamily="34" charset="0"/>
            </a:endParaRPr>
          </a:p>
        </p:txBody>
      </p:sp>
      <p:pic>
        <p:nvPicPr>
          <p:cNvPr id="3074" name="Picture 2" descr="Free Application Cliparts, Download Free Application Cliparts png images,  Free ClipArts on Clipart Library">
            <a:extLst>
              <a:ext uri="{FF2B5EF4-FFF2-40B4-BE49-F238E27FC236}">
                <a16:creationId xmlns:a16="http://schemas.microsoft.com/office/drawing/2014/main" id="{51CAA75B-C60F-4EA6-B521-CB8248C3B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4" y="357663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777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1752-AE1C-45A7-AFD9-4685E3D2825E}"/>
              </a:ext>
            </a:extLst>
          </p:cNvPr>
          <p:cNvSpPr>
            <a:spLocks noGrp="1"/>
          </p:cNvSpPr>
          <p:nvPr>
            <p:ph type="title"/>
          </p:nvPr>
        </p:nvSpPr>
        <p:spPr>
          <a:xfrm>
            <a:off x="2076449" y="364071"/>
            <a:ext cx="8943976" cy="643441"/>
          </a:xfrm>
        </p:spPr>
        <p:txBody>
          <a:bodyPr/>
          <a:lstStyle/>
          <a:p>
            <a:pPr algn="ctr"/>
            <a:r>
              <a:rPr lang="en-US" dirty="0"/>
              <a:t>Review, Scoring &amp; </a:t>
            </a:r>
            <a:br>
              <a:rPr lang="en-US" dirty="0"/>
            </a:br>
            <a:r>
              <a:rPr lang="en-US" dirty="0"/>
              <a:t>Preliminary Awards</a:t>
            </a:r>
          </a:p>
        </p:txBody>
      </p:sp>
      <p:sp>
        <p:nvSpPr>
          <p:cNvPr id="3" name="Text Placeholder 2">
            <a:extLst>
              <a:ext uri="{FF2B5EF4-FFF2-40B4-BE49-F238E27FC236}">
                <a16:creationId xmlns:a16="http://schemas.microsoft.com/office/drawing/2014/main" id="{3D572937-F241-4DD5-8972-76C24D0BA010}"/>
              </a:ext>
            </a:extLst>
          </p:cNvPr>
          <p:cNvSpPr>
            <a:spLocks noGrp="1"/>
          </p:cNvSpPr>
          <p:nvPr>
            <p:ph type="body" sz="quarter" idx="12"/>
          </p:nvPr>
        </p:nvSpPr>
        <p:spPr>
          <a:xfrm>
            <a:off x="1139304" y="1508383"/>
            <a:ext cx="10795521" cy="853817"/>
          </a:xfrm>
        </p:spPr>
        <p:txBody>
          <a:bodyPr/>
          <a:lstStyle/>
          <a:p>
            <a:r>
              <a:rPr lang="en-US" sz="2400" dirty="0">
                <a:solidFill>
                  <a:schemeClr val="accent5">
                    <a:lumMod val="75000"/>
                  </a:schemeClr>
                </a:solidFill>
              </a:rPr>
              <a:t>DSHA, DSAMH and other advocates will review and score the applications and make recommendations for the RHP award (s)</a:t>
            </a:r>
          </a:p>
          <a:p>
            <a:endParaRPr lang="en-US" dirty="0"/>
          </a:p>
        </p:txBody>
      </p:sp>
      <p:sp>
        <p:nvSpPr>
          <p:cNvPr id="4" name="TextBox 3">
            <a:extLst>
              <a:ext uri="{FF2B5EF4-FFF2-40B4-BE49-F238E27FC236}">
                <a16:creationId xmlns:a16="http://schemas.microsoft.com/office/drawing/2014/main" id="{DF5B138E-C8E8-4C15-A0F0-63C12D43AD7C}"/>
              </a:ext>
            </a:extLst>
          </p:cNvPr>
          <p:cNvSpPr txBox="1"/>
          <p:nvPr/>
        </p:nvSpPr>
        <p:spPr>
          <a:xfrm>
            <a:off x="1238249" y="2647950"/>
            <a:ext cx="10144126" cy="160043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5">
                    <a:lumMod val="75000"/>
                  </a:schemeClr>
                </a:solidFill>
                <a:latin typeface="Century Gothic" panose="020B0502020202020204" pitchFamily="34" charset="0"/>
              </a:rPr>
              <a:t>Three Part Application will have scoring categories and point ranges established for each criterion to gauge the extent to which the applicant meets the criterion.</a:t>
            </a:r>
          </a:p>
          <a:p>
            <a:pPr marL="285750" indent="-285750">
              <a:buFont typeface="Arial" panose="020B0604020202020204" pitchFamily="34" charset="0"/>
              <a:buChar char="•"/>
            </a:pPr>
            <a:r>
              <a:rPr lang="en-US" sz="2000" dirty="0">
                <a:solidFill>
                  <a:schemeClr val="accent5">
                    <a:lumMod val="75000"/>
                  </a:schemeClr>
                </a:solidFill>
                <a:latin typeface="Century Gothic" panose="020B0502020202020204" pitchFamily="34" charset="0"/>
              </a:rPr>
              <a:t>Factors will be considered in determining the points assigned.</a:t>
            </a:r>
          </a:p>
          <a:p>
            <a:endParaRPr lang="en-US" dirty="0"/>
          </a:p>
        </p:txBody>
      </p:sp>
      <p:sp>
        <p:nvSpPr>
          <p:cNvPr id="5" name="TextBox 4">
            <a:extLst>
              <a:ext uri="{FF2B5EF4-FFF2-40B4-BE49-F238E27FC236}">
                <a16:creationId xmlns:a16="http://schemas.microsoft.com/office/drawing/2014/main" id="{40AE765E-B653-4D38-A82D-5A33138D9430}"/>
              </a:ext>
            </a:extLst>
          </p:cNvPr>
          <p:cNvSpPr txBox="1"/>
          <p:nvPr/>
        </p:nvSpPr>
        <p:spPr>
          <a:xfrm>
            <a:off x="4079228" y="4625441"/>
            <a:ext cx="7468711" cy="461665"/>
          </a:xfrm>
          <a:prstGeom prst="rect">
            <a:avLst/>
          </a:prstGeom>
          <a:noFill/>
        </p:spPr>
        <p:txBody>
          <a:bodyPr wrap="none" rtlCol="0">
            <a:spAutoFit/>
          </a:bodyPr>
          <a:lstStyle/>
          <a:p>
            <a:r>
              <a:rPr lang="en-US" sz="2400" b="1" i="1" cap="all" dirty="0">
                <a:solidFill>
                  <a:schemeClr val="accent6">
                    <a:lumMod val="75000"/>
                  </a:schemeClr>
                </a:solidFill>
                <a:latin typeface="Century Gothic" panose="020B0502020202020204" pitchFamily="34" charset="0"/>
              </a:rPr>
              <a:t>Collaboration of providers is encouraged</a:t>
            </a:r>
          </a:p>
        </p:txBody>
      </p:sp>
      <p:pic>
        <p:nvPicPr>
          <p:cNvPr id="4098" name="Picture 2" descr="Collaboration designs, themes, templates and downloadable graphic elements  on Dribbble">
            <a:extLst>
              <a:ext uri="{FF2B5EF4-FFF2-40B4-BE49-F238E27FC236}">
                <a16:creationId xmlns:a16="http://schemas.microsoft.com/office/drawing/2014/main" id="{C2CA648C-C2D3-4681-A2FD-17F53F358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251" y="3932349"/>
            <a:ext cx="2466975" cy="1847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3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CA5A2-A493-444D-A3EF-11726C54A6BB}"/>
              </a:ext>
            </a:extLst>
          </p:cNvPr>
          <p:cNvSpPr>
            <a:spLocks noGrp="1"/>
          </p:cNvSpPr>
          <p:nvPr>
            <p:ph type="title"/>
          </p:nvPr>
        </p:nvSpPr>
        <p:spPr>
          <a:xfrm>
            <a:off x="4038600" y="320040"/>
            <a:ext cx="3398520" cy="899160"/>
          </a:xfrm>
        </p:spPr>
        <p:txBody>
          <a:bodyPr/>
          <a:lstStyle/>
          <a:p>
            <a:r>
              <a:rPr lang="en-US" cap="all" dirty="0"/>
              <a:t>Welcome! </a:t>
            </a:r>
          </a:p>
        </p:txBody>
      </p:sp>
      <p:sp>
        <p:nvSpPr>
          <p:cNvPr id="8" name="Content Placeholder 7">
            <a:extLst>
              <a:ext uri="{FF2B5EF4-FFF2-40B4-BE49-F238E27FC236}">
                <a16:creationId xmlns:a16="http://schemas.microsoft.com/office/drawing/2014/main" id="{E1FC9AD1-97F8-447A-BFDC-EDD6FF0C92ED}"/>
              </a:ext>
            </a:extLst>
          </p:cNvPr>
          <p:cNvSpPr>
            <a:spLocks noGrp="1"/>
          </p:cNvSpPr>
          <p:nvPr>
            <p:ph sz="quarter" idx="12"/>
          </p:nvPr>
        </p:nvSpPr>
        <p:spPr>
          <a:xfrm>
            <a:off x="4336056" y="1563580"/>
            <a:ext cx="3857464" cy="4023360"/>
          </a:xfrm>
        </p:spPr>
        <p:txBody>
          <a:bodyPr/>
          <a:lstStyle/>
          <a:p>
            <a:pPr marL="0" indent="0">
              <a:buNone/>
            </a:pPr>
            <a:r>
              <a:rPr lang="en-US" sz="4400" dirty="0">
                <a:solidFill>
                  <a:schemeClr val="accent5">
                    <a:lumMod val="75000"/>
                  </a:schemeClr>
                </a:solidFill>
              </a:rPr>
              <a:t>Introductions</a:t>
            </a:r>
          </a:p>
          <a:p>
            <a:pPr lvl="1">
              <a:buFont typeface="Wingdings" panose="05000000000000000000" pitchFamily="2" charset="2"/>
              <a:buChar char="Ø"/>
            </a:pPr>
            <a:r>
              <a:rPr lang="en-US" sz="4400" b="1" dirty="0">
                <a:solidFill>
                  <a:schemeClr val="accent5">
                    <a:lumMod val="75000"/>
                  </a:schemeClr>
                </a:solidFill>
              </a:rPr>
              <a:t>DSHA</a:t>
            </a:r>
          </a:p>
          <a:p>
            <a:pPr lvl="1">
              <a:buFont typeface="Wingdings" panose="05000000000000000000" pitchFamily="2" charset="2"/>
              <a:buChar char="Ø"/>
            </a:pPr>
            <a:endParaRPr lang="en-US" sz="4400" b="1" dirty="0">
              <a:solidFill>
                <a:schemeClr val="accent5">
                  <a:lumMod val="75000"/>
                </a:schemeClr>
              </a:solidFill>
            </a:endParaRPr>
          </a:p>
          <a:p>
            <a:pPr lvl="1">
              <a:buFont typeface="Wingdings" panose="05000000000000000000" pitchFamily="2" charset="2"/>
              <a:buChar char="Ø"/>
            </a:pPr>
            <a:r>
              <a:rPr lang="en-US" sz="4400" b="1" dirty="0">
                <a:solidFill>
                  <a:schemeClr val="accent5">
                    <a:lumMod val="75000"/>
                  </a:schemeClr>
                </a:solidFill>
              </a:rPr>
              <a:t>DSAMH</a:t>
            </a:r>
          </a:p>
          <a:p>
            <a:pPr lvl="1">
              <a:buFont typeface="Wingdings" panose="05000000000000000000" pitchFamily="2" charset="2"/>
              <a:buChar char="Ø"/>
            </a:pPr>
            <a:endParaRPr lang="en-US" sz="4400" b="1" dirty="0">
              <a:solidFill>
                <a:schemeClr val="accent5">
                  <a:lumMod val="75000"/>
                </a:schemeClr>
              </a:solidFill>
            </a:endParaRPr>
          </a:p>
          <a:p>
            <a:pPr lvl="1">
              <a:buFont typeface="Wingdings" panose="05000000000000000000" pitchFamily="2" charset="2"/>
              <a:buChar char="Ø"/>
            </a:pPr>
            <a:r>
              <a:rPr lang="en-US" sz="4400" b="1" dirty="0">
                <a:solidFill>
                  <a:schemeClr val="accent5">
                    <a:lumMod val="75000"/>
                  </a:schemeClr>
                </a:solidFill>
              </a:rPr>
              <a:t>YOU!</a:t>
            </a:r>
          </a:p>
        </p:txBody>
      </p:sp>
      <p:pic>
        <p:nvPicPr>
          <p:cNvPr id="1028" name="Picture 4" descr="Are You Using Personal Email Introductions in Your Job Search? - Hire  Imaging">
            <a:extLst>
              <a:ext uri="{FF2B5EF4-FFF2-40B4-BE49-F238E27FC236}">
                <a16:creationId xmlns:a16="http://schemas.microsoft.com/office/drawing/2014/main" id="{081BC219-31CA-4E7A-882D-B8C2E5CEF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088" y="3696446"/>
            <a:ext cx="2367041" cy="23575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Introductions High Res Stock Images | Shutterstock">
            <a:extLst>
              <a:ext uri="{FF2B5EF4-FFF2-40B4-BE49-F238E27FC236}">
                <a16:creationId xmlns:a16="http://schemas.microsoft.com/office/drawing/2014/main" id="{D254C97E-92B3-46FE-9D38-4660B9BE7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288"/>
          <a:stretch/>
        </p:blipFill>
        <p:spPr bwMode="auto">
          <a:xfrm>
            <a:off x="1244907" y="1395470"/>
            <a:ext cx="2861384" cy="171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0056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3B14-7761-45F0-BF3F-416C70B2BFC2}"/>
              </a:ext>
            </a:extLst>
          </p:cNvPr>
          <p:cNvSpPr>
            <a:spLocks noGrp="1"/>
          </p:cNvSpPr>
          <p:nvPr>
            <p:ph type="title"/>
          </p:nvPr>
        </p:nvSpPr>
        <p:spPr>
          <a:xfrm>
            <a:off x="2247900" y="373596"/>
            <a:ext cx="8258368" cy="643441"/>
          </a:xfrm>
        </p:spPr>
        <p:txBody>
          <a:bodyPr/>
          <a:lstStyle/>
          <a:p>
            <a:pPr algn="ctr"/>
            <a:r>
              <a:rPr lang="en-US" dirty="0"/>
              <a:t>Approvals and Settlement</a:t>
            </a:r>
          </a:p>
        </p:txBody>
      </p:sp>
      <p:sp>
        <p:nvSpPr>
          <p:cNvPr id="3" name="Text Placeholder 2">
            <a:extLst>
              <a:ext uri="{FF2B5EF4-FFF2-40B4-BE49-F238E27FC236}">
                <a16:creationId xmlns:a16="http://schemas.microsoft.com/office/drawing/2014/main" id="{705C27D0-9BF5-4A3C-84D0-A97A091B4E1F}"/>
              </a:ext>
            </a:extLst>
          </p:cNvPr>
          <p:cNvSpPr>
            <a:spLocks noGrp="1"/>
          </p:cNvSpPr>
          <p:nvPr>
            <p:ph type="body" sz="quarter" idx="12"/>
          </p:nvPr>
        </p:nvSpPr>
        <p:spPr>
          <a:xfrm>
            <a:off x="3272009" y="1670308"/>
            <a:ext cx="7469275" cy="4178042"/>
          </a:xfrm>
        </p:spPr>
        <p:txBody>
          <a:bodyPr/>
          <a:lstStyle/>
          <a:p>
            <a:pPr marL="457200" indent="-457200">
              <a:buFont typeface="Wingdings" panose="05000000000000000000" pitchFamily="2" charset="2"/>
              <a:buChar char="§"/>
            </a:pPr>
            <a:r>
              <a:rPr lang="en-US" sz="2400" b="0" dirty="0">
                <a:solidFill>
                  <a:schemeClr val="accent5">
                    <a:lumMod val="75000"/>
                  </a:schemeClr>
                </a:solidFill>
              </a:rPr>
              <a:t>Municipalities (zoning)</a:t>
            </a:r>
          </a:p>
          <a:p>
            <a:pPr marL="457200" indent="-457200">
              <a:buFont typeface="Wingdings" panose="05000000000000000000" pitchFamily="2" charset="2"/>
              <a:buChar char="§"/>
            </a:pPr>
            <a:r>
              <a:rPr lang="en-US" sz="2400" b="0" dirty="0">
                <a:solidFill>
                  <a:schemeClr val="accent5">
                    <a:lumMod val="75000"/>
                  </a:schemeClr>
                </a:solidFill>
              </a:rPr>
              <a:t>Fire Marshal</a:t>
            </a:r>
          </a:p>
          <a:p>
            <a:pPr marL="457200" indent="-457200">
              <a:buFont typeface="Wingdings" panose="05000000000000000000" pitchFamily="2" charset="2"/>
              <a:buChar char="§"/>
            </a:pPr>
            <a:r>
              <a:rPr lang="en-US" sz="2400" b="0" dirty="0">
                <a:solidFill>
                  <a:schemeClr val="accent5">
                    <a:lumMod val="75000"/>
                  </a:schemeClr>
                </a:solidFill>
              </a:rPr>
              <a:t>DSAMH (contract amendment) </a:t>
            </a:r>
          </a:p>
          <a:p>
            <a:pPr marL="457200" indent="-457200">
              <a:buFont typeface="Wingdings" panose="05000000000000000000" pitchFamily="2" charset="2"/>
              <a:buChar char="§"/>
            </a:pPr>
            <a:r>
              <a:rPr lang="en-US" sz="2400" b="0" dirty="0">
                <a:solidFill>
                  <a:schemeClr val="accent5">
                    <a:lumMod val="75000"/>
                  </a:schemeClr>
                </a:solidFill>
              </a:rPr>
              <a:t>Other Lender or subsidy commitments, if applicable</a:t>
            </a:r>
          </a:p>
          <a:p>
            <a:pPr marL="457200" indent="-457200">
              <a:buFont typeface="Wingdings" panose="05000000000000000000" pitchFamily="2" charset="2"/>
              <a:buChar char="§"/>
            </a:pPr>
            <a:r>
              <a:rPr lang="en-US" sz="2400" b="0" dirty="0">
                <a:solidFill>
                  <a:schemeClr val="accent5">
                    <a:lumMod val="75000"/>
                  </a:schemeClr>
                </a:solidFill>
              </a:rPr>
              <a:t>Entity Counsel must be registered in Delaware to practice</a:t>
            </a:r>
          </a:p>
          <a:p>
            <a:pPr marL="457200" indent="-457200">
              <a:buFont typeface="Wingdings" panose="05000000000000000000" pitchFamily="2" charset="2"/>
              <a:buChar char="§"/>
            </a:pPr>
            <a:r>
              <a:rPr lang="en-US" sz="2400" b="0" dirty="0">
                <a:solidFill>
                  <a:schemeClr val="accent5">
                    <a:lumMod val="75000"/>
                  </a:schemeClr>
                </a:solidFill>
              </a:rPr>
              <a:t>DSHA Counsel will take settlement lead</a:t>
            </a:r>
          </a:p>
          <a:p>
            <a:endParaRPr lang="en-US" dirty="0"/>
          </a:p>
        </p:txBody>
      </p:sp>
      <p:pic>
        <p:nvPicPr>
          <p:cNvPr id="6146" name="Picture 2" descr="House Closing Logo Stock Illustrations – 72 House Closing Logo Stock  Illustrations, Vectors &amp; Clipart - Dreamstime">
            <a:extLst>
              <a:ext uri="{FF2B5EF4-FFF2-40B4-BE49-F238E27FC236}">
                <a16:creationId xmlns:a16="http://schemas.microsoft.com/office/drawing/2014/main" id="{FCEC3DAE-32CE-4CA1-A34B-A400CA029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23" t="12879" r="20891" b="11055"/>
          <a:stretch/>
        </p:blipFill>
        <p:spPr bwMode="auto">
          <a:xfrm>
            <a:off x="1189822" y="2375891"/>
            <a:ext cx="1938968" cy="238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8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5E3F-C5F2-441F-A775-658BEAA75552}"/>
              </a:ext>
            </a:extLst>
          </p:cNvPr>
          <p:cNvSpPr>
            <a:spLocks noGrp="1"/>
          </p:cNvSpPr>
          <p:nvPr>
            <p:ph type="title"/>
          </p:nvPr>
        </p:nvSpPr>
        <p:spPr>
          <a:xfrm>
            <a:off x="2300438" y="373596"/>
            <a:ext cx="8205830" cy="643441"/>
          </a:xfrm>
        </p:spPr>
        <p:txBody>
          <a:bodyPr/>
          <a:lstStyle/>
          <a:p>
            <a:r>
              <a:rPr lang="en-US" dirty="0"/>
              <a:t>CONSIDERATIONS</a:t>
            </a:r>
          </a:p>
        </p:txBody>
      </p:sp>
      <p:sp>
        <p:nvSpPr>
          <p:cNvPr id="3" name="Text Placeholder 2">
            <a:extLst>
              <a:ext uri="{FF2B5EF4-FFF2-40B4-BE49-F238E27FC236}">
                <a16:creationId xmlns:a16="http://schemas.microsoft.com/office/drawing/2014/main" id="{C8E3834C-4D6B-49AE-9E55-B1CB87008848}"/>
              </a:ext>
            </a:extLst>
          </p:cNvPr>
          <p:cNvSpPr>
            <a:spLocks noGrp="1"/>
          </p:cNvSpPr>
          <p:nvPr>
            <p:ph type="body" sz="quarter" idx="12"/>
          </p:nvPr>
        </p:nvSpPr>
        <p:spPr>
          <a:xfrm>
            <a:off x="1290601" y="1804960"/>
            <a:ext cx="9614821" cy="3970197"/>
          </a:xfrm>
        </p:spPr>
        <p:txBody>
          <a:bodyPr/>
          <a:lstStyle/>
          <a:p>
            <a:pPr marL="457200" indent="-457200">
              <a:buFont typeface="Arial" panose="020B0604020202020204" pitchFamily="34" charset="0"/>
              <a:buChar char="•"/>
            </a:pPr>
            <a:r>
              <a:rPr lang="en-US" b="0" dirty="0"/>
              <a:t>Projects should be10 BEDS or less;</a:t>
            </a:r>
          </a:p>
          <a:p>
            <a:pPr marL="457200" indent="-457200">
              <a:buFont typeface="Arial" panose="020B0604020202020204" pitchFamily="34" charset="0"/>
              <a:buChar char="•"/>
            </a:pPr>
            <a:r>
              <a:rPr lang="en-US" b="0" dirty="0"/>
              <a:t>Seller needs to understand the settlement could be 6-12 months;</a:t>
            </a:r>
          </a:p>
          <a:p>
            <a:pPr marL="457200" indent="-457200">
              <a:buFont typeface="Arial" panose="020B0604020202020204" pitchFamily="34" charset="0"/>
              <a:buChar char="•"/>
            </a:pPr>
            <a:r>
              <a:rPr lang="en-US" b="0" dirty="0"/>
              <a:t>Renovations/rehab may have delays;</a:t>
            </a:r>
          </a:p>
          <a:p>
            <a:pPr marL="457200" indent="-457200">
              <a:buFont typeface="Arial" panose="020B0604020202020204" pitchFamily="34" charset="0"/>
              <a:buChar char="•"/>
            </a:pPr>
            <a:r>
              <a:rPr lang="en-US" b="0" dirty="0"/>
              <a:t>Municipalities and other agencies may have approval or permitting processes;</a:t>
            </a:r>
          </a:p>
          <a:p>
            <a:pPr marL="457200" indent="-457200">
              <a:buFont typeface="Arial" panose="020B0604020202020204" pitchFamily="34" charset="0"/>
              <a:buChar char="•"/>
            </a:pPr>
            <a:r>
              <a:rPr lang="en-US" b="0" dirty="0"/>
              <a:t>Acquiring recovery projects that have current service contracts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29079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60110-B4FF-4AC3-86B5-B1CDB5A43A6A}"/>
              </a:ext>
            </a:extLst>
          </p:cNvPr>
          <p:cNvSpPr>
            <a:spLocks noGrp="1"/>
          </p:cNvSpPr>
          <p:nvPr>
            <p:ph type="title"/>
          </p:nvPr>
        </p:nvSpPr>
        <p:spPr>
          <a:xfrm>
            <a:off x="3395375" y="310534"/>
            <a:ext cx="5146210" cy="643441"/>
          </a:xfrm>
        </p:spPr>
        <p:txBody>
          <a:bodyPr/>
          <a:lstStyle/>
          <a:p>
            <a:r>
              <a:rPr lang="en-US" dirty="0"/>
              <a:t>DSHA Monitoring</a:t>
            </a:r>
          </a:p>
        </p:txBody>
      </p:sp>
      <p:sp>
        <p:nvSpPr>
          <p:cNvPr id="5" name="Content Placeholder 4">
            <a:extLst>
              <a:ext uri="{FF2B5EF4-FFF2-40B4-BE49-F238E27FC236}">
                <a16:creationId xmlns:a16="http://schemas.microsoft.com/office/drawing/2014/main" id="{0893652E-D6E7-4581-90CC-90617119DE69}"/>
              </a:ext>
            </a:extLst>
          </p:cNvPr>
          <p:cNvSpPr>
            <a:spLocks noGrp="1"/>
          </p:cNvSpPr>
          <p:nvPr>
            <p:ph sz="quarter" idx="12"/>
          </p:nvPr>
        </p:nvSpPr>
        <p:spPr>
          <a:xfrm>
            <a:off x="1197797" y="1770961"/>
            <a:ext cx="5486400" cy="3224048"/>
          </a:xfrm>
        </p:spPr>
        <p:txBody>
          <a:bodyPr/>
          <a:lstStyle/>
          <a:p>
            <a:pPr marL="457200" indent="-457200"/>
            <a:r>
              <a:rPr lang="en-US" sz="3200" dirty="0">
                <a:solidFill>
                  <a:schemeClr val="accent5">
                    <a:lumMod val="75000"/>
                  </a:schemeClr>
                </a:solidFill>
              </a:rPr>
              <a:t>Annual Inspections</a:t>
            </a:r>
          </a:p>
          <a:p>
            <a:pPr marL="457200" indent="-457200"/>
            <a:r>
              <a:rPr lang="en-US" sz="3200" dirty="0">
                <a:solidFill>
                  <a:schemeClr val="accent5">
                    <a:lumMod val="75000"/>
                  </a:schemeClr>
                </a:solidFill>
              </a:rPr>
              <a:t>Asset Management Requirements</a:t>
            </a:r>
          </a:p>
          <a:p>
            <a:pPr marL="457200" indent="-457200"/>
            <a:r>
              <a:rPr lang="en-US" sz="3200" dirty="0">
                <a:solidFill>
                  <a:schemeClr val="accent5">
                    <a:lumMod val="75000"/>
                  </a:schemeClr>
                </a:solidFill>
              </a:rPr>
              <a:t>Residents may stay up to 24 months (can be non-consecutive) </a:t>
            </a:r>
          </a:p>
          <a:p>
            <a:endParaRPr lang="en-US" dirty="0"/>
          </a:p>
        </p:txBody>
      </p:sp>
      <p:sp>
        <p:nvSpPr>
          <p:cNvPr id="8" name="Content Placeholder 7">
            <a:extLst>
              <a:ext uri="{FF2B5EF4-FFF2-40B4-BE49-F238E27FC236}">
                <a16:creationId xmlns:a16="http://schemas.microsoft.com/office/drawing/2014/main" id="{C6A59508-BA06-42C9-80C3-BA11B0E38730}"/>
              </a:ext>
            </a:extLst>
          </p:cNvPr>
          <p:cNvSpPr>
            <a:spLocks noGrp="1"/>
          </p:cNvSpPr>
          <p:nvPr>
            <p:ph sz="quarter" idx="16"/>
          </p:nvPr>
        </p:nvSpPr>
        <p:spPr>
          <a:xfrm>
            <a:off x="6216128" y="1770961"/>
            <a:ext cx="5486400" cy="4012893"/>
          </a:xfrm>
        </p:spPr>
        <p:txBody>
          <a:bodyPr/>
          <a:lstStyle/>
          <a:p>
            <a:pPr marL="457200" indent="-457200"/>
            <a:r>
              <a:rPr lang="en-US" sz="3200" dirty="0">
                <a:solidFill>
                  <a:schemeClr val="accent5">
                    <a:lumMod val="75000"/>
                  </a:schemeClr>
                </a:solidFill>
              </a:rPr>
              <a:t>Resident Income Certification</a:t>
            </a:r>
          </a:p>
          <a:p>
            <a:pPr lvl="1"/>
            <a:r>
              <a:rPr lang="en-US" sz="2800" dirty="0">
                <a:solidFill>
                  <a:schemeClr val="accent5">
                    <a:lumMod val="75000"/>
                  </a:schemeClr>
                </a:solidFill>
              </a:rPr>
              <a:t>Area Median Income (AMI)</a:t>
            </a:r>
          </a:p>
          <a:p>
            <a:pPr lvl="2"/>
            <a:r>
              <a:rPr lang="en-US" sz="2800" dirty="0">
                <a:solidFill>
                  <a:schemeClr val="accent5">
                    <a:lumMod val="75000"/>
                  </a:schemeClr>
                </a:solidFill>
              </a:rPr>
              <a:t>80% of AMI;</a:t>
            </a:r>
          </a:p>
          <a:p>
            <a:pPr lvl="2"/>
            <a:r>
              <a:rPr lang="en-US" sz="2800" dirty="0">
                <a:solidFill>
                  <a:schemeClr val="accent5">
                    <a:lumMod val="75000"/>
                  </a:schemeClr>
                </a:solidFill>
              </a:rPr>
              <a:t>Persons who meet the federal poverty limits; or Persons insured by Medicaid</a:t>
            </a:r>
          </a:p>
          <a:p>
            <a:endParaRPr lang="en-US" dirty="0"/>
          </a:p>
        </p:txBody>
      </p:sp>
    </p:spTree>
    <p:extLst>
      <p:ext uri="{BB962C8B-B14F-4D97-AF65-F5344CB8AC3E}">
        <p14:creationId xmlns:p14="http://schemas.microsoft.com/office/powerpoint/2010/main" val="197038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7E0F-CCD5-41A9-A870-BF433A07EE5E}"/>
              </a:ext>
            </a:extLst>
          </p:cNvPr>
          <p:cNvSpPr>
            <a:spLocks noGrp="1"/>
          </p:cNvSpPr>
          <p:nvPr>
            <p:ph type="title"/>
          </p:nvPr>
        </p:nvSpPr>
        <p:spPr/>
        <p:txBody>
          <a:bodyPr/>
          <a:lstStyle/>
          <a:p>
            <a:pPr algn="ctr"/>
            <a:r>
              <a:rPr lang="en-US" dirty="0"/>
              <a:t>Process and Timelines</a:t>
            </a:r>
          </a:p>
        </p:txBody>
      </p:sp>
      <p:graphicFrame>
        <p:nvGraphicFramePr>
          <p:cNvPr id="9" name="Diagram 8">
            <a:extLst>
              <a:ext uri="{FF2B5EF4-FFF2-40B4-BE49-F238E27FC236}">
                <a16:creationId xmlns:a16="http://schemas.microsoft.com/office/drawing/2014/main" id="{EBB78593-5D90-4594-872B-EB1D63F7D85C}"/>
              </a:ext>
            </a:extLst>
          </p:cNvPr>
          <p:cNvGraphicFramePr/>
          <p:nvPr>
            <p:extLst>
              <p:ext uri="{D42A27DB-BD31-4B8C-83A1-F6EECF244321}">
                <p14:modId xmlns:p14="http://schemas.microsoft.com/office/powerpoint/2010/main" val="3529097525"/>
              </p:ext>
            </p:extLst>
          </p:nvPr>
        </p:nvGraphicFramePr>
        <p:xfrm>
          <a:off x="1054285" y="1421724"/>
          <a:ext cx="6800742" cy="2677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E440CF6D-AE56-431A-9293-4A710E19E2E0}"/>
              </a:ext>
            </a:extLst>
          </p:cNvPr>
          <p:cNvSpPr/>
          <p:nvPr/>
        </p:nvSpPr>
        <p:spPr>
          <a:xfrm>
            <a:off x="6566052" y="1794303"/>
            <a:ext cx="5901369" cy="3785652"/>
          </a:xfrm>
          <a:prstGeom prst="rect">
            <a:avLst/>
          </a:prstGeom>
        </p:spPr>
        <p:txBody>
          <a:bodyPr wrap="square">
            <a:spAutoFit/>
          </a:bodyPr>
          <a:lstStyle/>
          <a:p>
            <a:r>
              <a:rPr lang="en-US" sz="2400" b="1" dirty="0">
                <a:solidFill>
                  <a:schemeClr val="accent5">
                    <a:lumMod val="75000"/>
                  </a:schemeClr>
                </a:solidFill>
                <a:latin typeface="Century Gothic" panose="020B0502020202020204" pitchFamily="34" charset="0"/>
              </a:rPr>
              <a:t>                 </a:t>
            </a:r>
            <a:r>
              <a:rPr lang="en-US" sz="2400" b="1" u="sng" dirty="0">
                <a:solidFill>
                  <a:schemeClr val="accent5">
                    <a:lumMod val="75000"/>
                  </a:schemeClr>
                </a:solidFill>
                <a:latin typeface="Century Gothic" panose="020B0502020202020204" pitchFamily="34" charset="0"/>
              </a:rPr>
              <a:t>Timeline</a:t>
            </a:r>
          </a:p>
          <a:p>
            <a:endParaRPr lang="en-US" sz="2400" b="1" u="sng" dirty="0">
              <a:solidFill>
                <a:schemeClr val="accent5">
                  <a:lumMod val="75000"/>
                </a:schemeClr>
              </a:solidFill>
              <a:latin typeface="Century Gothic" panose="020B0502020202020204" pitchFamily="34" charset="0"/>
            </a:endParaRPr>
          </a:p>
          <a:p>
            <a:r>
              <a:rPr lang="en-US" sz="2400" b="1" dirty="0">
                <a:solidFill>
                  <a:schemeClr val="accent6">
                    <a:lumMod val="75000"/>
                  </a:schemeClr>
                </a:solidFill>
                <a:latin typeface="Century Gothic" panose="020B0502020202020204" pitchFamily="34" charset="0"/>
              </a:rPr>
              <a:t>6/13-</a:t>
            </a:r>
            <a:r>
              <a:rPr lang="en-US" sz="2400" b="1" dirty="0">
                <a:solidFill>
                  <a:schemeClr val="accent5">
                    <a:lumMod val="75000"/>
                  </a:schemeClr>
                </a:solidFill>
                <a:latin typeface="Century Gothic" panose="020B0502020202020204" pitchFamily="34" charset="0"/>
              </a:rPr>
              <a:t>  Interest and T/A Meetings</a:t>
            </a:r>
          </a:p>
          <a:p>
            <a:r>
              <a:rPr lang="en-US" sz="2400" b="1" dirty="0">
                <a:solidFill>
                  <a:schemeClr val="accent6">
                    <a:lumMod val="75000"/>
                  </a:schemeClr>
                </a:solidFill>
                <a:latin typeface="Century Gothic" panose="020B0502020202020204" pitchFamily="34" charset="0"/>
              </a:rPr>
              <a:t>8/11-</a:t>
            </a:r>
            <a:r>
              <a:rPr lang="en-US" sz="2400" b="1" dirty="0">
                <a:solidFill>
                  <a:schemeClr val="accent5">
                    <a:lumMod val="75000"/>
                  </a:schemeClr>
                </a:solidFill>
                <a:latin typeface="Century Gothic" panose="020B0502020202020204" pitchFamily="34" charset="0"/>
              </a:rPr>
              <a:t>  RHP Application                                          </a:t>
            </a:r>
          </a:p>
          <a:p>
            <a:r>
              <a:rPr lang="en-US" sz="2400" b="1" dirty="0">
                <a:solidFill>
                  <a:schemeClr val="accent5">
                    <a:lumMod val="75000"/>
                  </a:schemeClr>
                </a:solidFill>
                <a:latin typeface="Century Gothic" panose="020B0502020202020204" pitchFamily="34" charset="0"/>
              </a:rPr>
              <a:t>	 Due</a:t>
            </a:r>
          </a:p>
          <a:p>
            <a:r>
              <a:rPr lang="en-US" sz="2400" b="1" dirty="0">
                <a:solidFill>
                  <a:schemeClr val="accent6">
                    <a:lumMod val="75000"/>
                  </a:schemeClr>
                </a:solidFill>
                <a:latin typeface="Century Gothic" panose="020B0502020202020204" pitchFamily="34" charset="0"/>
              </a:rPr>
              <a:t>10/15-</a:t>
            </a:r>
            <a:r>
              <a:rPr lang="en-US" sz="2400" b="1" dirty="0">
                <a:solidFill>
                  <a:schemeClr val="accent5">
                    <a:lumMod val="75000"/>
                  </a:schemeClr>
                </a:solidFill>
                <a:latin typeface="Century Gothic" panose="020B0502020202020204" pitchFamily="34" charset="0"/>
              </a:rPr>
              <a:t> Rank, Review, Score       	  	 Applications; Award</a:t>
            </a:r>
          </a:p>
          <a:p>
            <a:r>
              <a:rPr lang="en-US" sz="2400" b="1" dirty="0">
                <a:solidFill>
                  <a:schemeClr val="accent5">
                    <a:lumMod val="75000"/>
                  </a:schemeClr>
                </a:solidFill>
                <a:latin typeface="Century Gothic" panose="020B0502020202020204" pitchFamily="34" charset="0"/>
              </a:rPr>
              <a:t>            Announcements; Preliminary </a:t>
            </a:r>
          </a:p>
          <a:p>
            <a:r>
              <a:rPr lang="en-US" sz="2400" b="1" dirty="0">
                <a:solidFill>
                  <a:schemeClr val="accent5">
                    <a:lumMod val="75000"/>
                  </a:schemeClr>
                </a:solidFill>
                <a:latin typeface="Century Gothic" panose="020B0502020202020204" pitchFamily="34" charset="0"/>
              </a:rPr>
              <a:t>            Reservations</a:t>
            </a:r>
          </a:p>
          <a:p>
            <a:r>
              <a:rPr lang="en-US" sz="2400" b="1" dirty="0">
                <a:solidFill>
                  <a:schemeClr val="accent6">
                    <a:lumMod val="75000"/>
                  </a:schemeClr>
                </a:solidFill>
                <a:latin typeface="Century Gothic" panose="020B0502020202020204" pitchFamily="34" charset="0"/>
              </a:rPr>
              <a:t>2024-</a:t>
            </a:r>
            <a:r>
              <a:rPr lang="en-US" sz="2400" b="1" dirty="0">
                <a:solidFill>
                  <a:schemeClr val="accent5">
                    <a:lumMod val="75000"/>
                  </a:schemeClr>
                </a:solidFill>
                <a:latin typeface="Century Gothic" panose="020B0502020202020204" pitchFamily="34" charset="0"/>
              </a:rPr>
              <a:t>   First Quarter Settlement</a:t>
            </a:r>
          </a:p>
        </p:txBody>
      </p:sp>
    </p:spTree>
    <p:extLst>
      <p:ext uri="{BB962C8B-B14F-4D97-AF65-F5344CB8AC3E}">
        <p14:creationId xmlns:p14="http://schemas.microsoft.com/office/powerpoint/2010/main" val="20724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19340"/>
            <a:ext cx="12192000" cy="8670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
          <p:cNvSpPr txBox="1">
            <a:spLocks/>
          </p:cNvSpPr>
          <p:nvPr/>
        </p:nvSpPr>
        <p:spPr>
          <a:xfrm>
            <a:off x="2500887" y="1007251"/>
            <a:ext cx="9691113" cy="5196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206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solidFill>
                  <a:schemeClr val="bg1"/>
                </a:solidFill>
                <a:latin typeface="Gadugi" panose="020B0502040204020203" pitchFamily="34" charset="0"/>
                <a:ea typeface="Gadugi" panose="020B0502040204020203" pitchFamily="34" charset="0"/>
              </a:rPr>
              <a:t>Questions</a:t>
            </a:r>
            <a:endParaRPr lang="en-US" dirty="0">
              <a:solidFill>
                <a:schemeClr val="bg1"/>
              </a:solidFill>
              <a:latin typeface="Gadugi" panose="020B0502040204020203" pitchFamily="34" charset="0"/>
              <a:ea typeface="Gadugi" panose="020B0502040204020203" pitchFamily="34" charset="0"/>
            </a:endParaRPr>
          </a:p>
        </p:txBody>
      </p:sp>
      <p:sp>
        <p:nvSpPr>
          <p:cNvPr id="7" name="Oval Callout 6"/>
          <p:cNvSpPr/>
          <p:nvPr/>
        </p:nvSpPr>
        <p:spPr>
          <a:xfrm>
            <a:off x="7180940" y="379098"/>
            <a:ext cx="2196921" cy="1674253"/>
          </a:xfrm>
          <a:prstGeom prst="wedgeEllipseCallout">
            <a:avLst>
              <a:gd name="adj1" fmla="val -68367"/>
              <a:gd name="adj2" fmla="val 297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909118" y="353579"/>
            <a:ext cx="980941" cy="1708160"/>
          </a:xfrm>
          <a:prstGeom prst="rect">
            <a:avLst/>
          </a:prstGeom>
          <a:noFill/>
        </p:spPr>
        <p:txBody>
          <a:bodyPr wrap="square" rtlCol="0">
            <a:spAutoFit/>
          </a:bodyPr>
          <a:lstStyle/>
          <a:p>
            <a:r>
              <a:rPr lang="en-US" sz="10500" b="1" dirty="0">
                <a:solidFill>
                  <a:srgbClr val="002060"/>
                </a:solidFill>
                <a:latin typeface="Gadugi" panose="020B0502040204020203" pitchFamily="34" charset="0"/>
                <a:ea typeface="Gadugi" panose="020B0502040204020203" pitchFamily="34" charset="0"/>
              </a:rPr>
              <a:t>?</a:t>
            </a:r>
          </a:p>
        </p:txBody>
      </p:sp>
      <p:sp>
        <p:nvSpPr>
          <p:cNvPr id="2" name="Rectangle 1">
            <a:extLst>
              <a:ext uri="{FF2B5EF4-FFF2-40B4-BE49-F238E27FC236}">
                <a16:creationId xmlns:a16="http://schemas.microsoft.com/office/drawing/2014/main" id="{A2410D11-5DE7-4732-B9F8-07DF952F027E}"/>
              </a:ext>
            </a:extLst>
          </p:cNvPr>
          <p:cNvSpPr/>
          <p:nvPr/>
        </p:nvSpPr>
        <p:spPr>
          <a:xfrm>
            <a:off x="1573962" y="2770018"/>
            <a:ext cx="5304622" cy="830997"/>
          </a:xfrm>
          <a:prstGeom prst="rect">
            <a:avLst/>
          </a:prstGeom>
        </p:spPr>
        <p:txBody>
          <a:bodyPr wrap="square">
            <a:spAutoFit/>
          </a:bodyPr>
          <a:lstStyle/>
          <a:p>
            <a:r>
              <a:rPr lang="en-US" sz="2400" b="1" u="sng" dirty="0">
                <a:solidFill>
                  <a:schemeClr val="accent5">
                    <a:lumMod val="75000"/>
                  </a:schemeClr>
                </a:solidFill>
                <a:latin typeface="Century Gothic" panose="020B0502020202020204" pitchFamily="34" charset="0"/>
              </a:rPr>
              <a:t>RHP Application Contact</a:t>
            </a:r>
            <a:r>
              <a:rPr lang="en-US" sz="2400" dirty="0">
                <a:solidFill>
                  <a:schemeClr val="accent5">
                    <a:lumMod val="75000"/>
                  </a:schemeClr>
                </a:solidFill>
                <a:latin typeface="Century Gothic" panose="020B0502020202020204" pitchFamily="34" charset="0"/>
              </a:rPr>
              <a:t>:</a:t>
            </a:r>
          </a:p>
          <a:p>
            <a:endParaRPr lang="en-US" sz="2400" dirty="0">
              <a:solidFill>
                <a:schemeClr val="accent5">
                  <a:lumMod val="75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5F22B1C1-37A6-4ABC-BF64-F9BFD3A6497E}"/>
              </a:ext>
            </a:extLst>
          </p:cNvPr>
          <p:cNvGraphicFramePr>
            <a:graphicFrameLocks noGrp="1"/>
          </p:cNvGraphicFramePr>
          <p:nvPr>
            <p:extLst>
              <p:ext uri="{D42A27DB-BD31-4B8C-83A1-F6EECF244321}">
                <p14:modId xmlns:p14="http://schemas.microsoft.com/office/powerpoint/2010/main" val="3693475061"/>
              </p:ext>
            </p:extLst>
          </p:nvPr>
        </p:nvGraphicFramePr>
        <p:xfrm>
          <a:off x="1732547" y="3500025"/>
          <a:ext cx="7562265" cy="1909373"/>
        </p:xfrm>
        <a:graphic>
          <a:graphicData uri="http://schemas.openxmlformats.org/drawingml/2006/table">
            <a:tbl>
              <a:tblPr firstRow="1" firstCol="1" bandRow="1">
                <a:tableStyleId>{5C22544A-7EE6-4342-B048-85BDC9FD1C3A}</a:tableStyleId>
              </a:tblPr>
              <a:tblGrid>
                <a:gridCol w="3561892">
                  <a:extLst>
                    <a:ext uri="{9D8B030D-6E8A-4147-A177-3AD203B41FA5}">
                      <a16:colId xmlns:a16="http://schemas.microsoft.com/office/drawing/2014/main" val="239919235"/>
                    </a:ext>
                  </a:extLst>
                </a:gridCol>
                <a:gridCol w="4000373">
                  <a:extLst>
                    <a:ext uri="{9D8B030D-6E8A-4147-A177-3AD203B41FA5}">
                      <a16:colId xmlns:a16="http://schemas.microsoft.com/office/drawing/2014/main" val="3383652346"/>
                    </a:ext>
                  </a:extLst>
                </a:gridCol>
              </a:tblGrid>
              <a:tr h="1909373">
                <a:tc>
                  <a:txBody>
                    <a:bodyPr/>
                    <a:lstStyle/>
                    <a:p>
                      <a:pPr marL="0" marR="0">
                        <a:lnSpc>
                          <a:spcPct val="115000"/>
                        </a:lnSpc>
                        <a:spcBef>
                          <a:spcPts val="0"/>
                        </a:spcBef>
                        <a:spcAft>
                          <a:spcPts val="100"/>
                        </a:spcAft>
                      </a:pPr>
                      <a:r>
                        <a:rPr lang="en-US" sz="2000" dirty="0">
                          <a:effectLst/>
                        </a:rPr>
                        <a:t>Cindy Deakyne</a:t>
                      </a:r>
                    </a:p>
                    <a:p>
                      <a:pPr marL="0" marR="0">
                        <a:lnSpc>
                          <a:spcPct val="115000"/>
                        </a:lnSpc>
                        <a:spcBef>
                          <a:spcPts val="0"/>
                        </a:spcBef>
                        <a:spcAft>
                          <a:spcPts val="100"/>
                        </a:spcAft>
                      </a:pPr>
                      <a:r>
                        <a:rPr lang="en-US" sz="2000" dirty="0">
                          <a:effectLst/>
                        </a:rPr>
                        <a:t>Housing Project Manager</a:t>
                      </a:r>
                    </a:p>
                    <a:p>
                      <a:pPr marL="0" marR="0">
                        <a:lnSpc>
                          <a:spcPct val="115000"/>
                        </a:lnSpc>
                        <a:spcBef>
                          <a:spcPts val="0"/>
                        </a:spcBef>
                        <a:spcAft>
                          <a:spcPts val="100"/>
                        </a:spcAft>
                      </a:pPr>
                      <a:r>
                        <a:rPr lang="en-US" sz="2000" dirty="0">
                          <a:effectLst/>
                        </a:rPr>
                        <a:t>Phone:  302-739-0291</a:t>
                      </a:r>
                    </a:p>
                    <a:p>
                      <a:pPr marL="0" marR="0">
                        <a:lnSpc>
                          <a:spcPct val="115000"/>
                        </a:lnSpc>
                        <a:spcBef>
                          <a:spcPts val="0"/>
                        </a:spcBef>
                        <a:spcAft>
                          <a:spcPts val="100"/>
                        </a:spcAft>
                      </a:pPr>
                      <a:r>
                        <a:rPr lang="en-US" sz="2000" dirty="0">
                          <a:effectLst/>
                        </a:rPr>
                        <a:t>Email:  </a:t>
                      </a:r>
                      <a:r>
                        <a:rPr lang="en-US" sz="2000" u="sng" dirty="0">
                          <a:effectLst/>
                          <a:hlinkClick r:id="rId2"/>
                        </a:rPr>
                        <a:t>Cindy@destatehousing.com</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
                        </a:spcAft>
                      </a:pPr>
                      <a:r>
                        <a:rPr lang="en-US" sz="2000" dirty="0">
                          <a:effectLst/>
                        </a:rPr>
                        <a:t>Dawn Favors Jopp</a:t>
                      </a:r>
                    </a:p>
                    <a:p>
                      <a:pPr marL="0" marR="0">
                        <a:lnSpc>
                          <a:spcPct val="115000"/>
                        </a:lnSpc>
                        <a:spcBef>
                          <a:spcPts val="0"/>
                        </a:spcBef>
                        <a:spcAft>
                          <a:spcPts val="100"/>
                        </a:spcAft>
                      </a:pPr>
                      <a:r>
                        <a:rPr lang="en-US" sz="2000" dirty="0">
                          <a:effectLst/>
                        </a:rPr>
                        <a:t>Community Development Manager</a:t>
                      </a:r>
                    </a:p>
                    <a:p>
                      <a:pPr marL="0" marR="0">
                        <a:lnSpc>
                          <a:spcPct val="115000"/>
                        </a:lnSpc>
                        <a:spcBef>
                          <a:spcPts val="0"/>
                        </a:spcBef>
                        <a:spcAft>
                          <a:spcPts val="100"/>
                        </a:spcAft>
                      </a:pPr>
                      <a:r>
                        <a:rPr lang="en-US" sz="2000" dirty="0">
                          <a:effectLst/>
                        </a:rPr>
                        <a:t>Phone:  302-739-0204</a:t>
                      </a:r>
                    </a:p>
                    <a:p>
                      <a:pPr marL="0" marR="0">
                        <a:lnSpc>
                          <a:spcPct val="115000"/>
                        </a:lnSpc>
                        <a:spcBef>
                          <a:spcPts val="0"/>
                        </a:spcBef>
                        <a:spcAft>
                          <a:spcPts val="100"/>
                        </a:spcAft>
                      </a:pPr>
                      <a:r>
                        <a:rPr lang="en-US" sz="2000" dirty="0">
                          <a:effectLst/>
                        </a:rPr>
                        <a:t>E-mail:  </a:t>
                      </a:r>
                      <a:r>
                        <a:rPr lang="en-US" sz="2000" u="sng" dirty="0">
                          <a:effectLst/>
                          <a:hlinkClick r:id="rId3"/>
                        </a:rPr>
                        <a:t>dawn@destatehousing.com</a:t>
                      </a:r>
                      <a:r>
                        <a:rPr lang="en-US" sz="2000" dirty="0">
                          <a:effectLst/>
                        </a:rPr>
                        <a:t> </a:t>
                      </a:r>
                    </a:p>
                    <a:p>
                      <a:pPr marL="0" marR="0">
                        <a:lnSpc>
                          <a:spcPct val="115000"/>
                        </a:lnSpc>
                        <a:spcBef>
                          <a:spcPts val="0"/>
                        </a:spcBef>
                        <a:spcAft>
                          <a:spcPts val="10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8686377"/>
                  </a:ext>
                </a:extLst>
              </a:tr>
            </a:tbl>
          </a:graphicData>
        </a:graphic>
      </p:graphicFrame>
    </p:spTree>
    <p:extLst>
      <p:ext uri="{BB962C8B-B14F-4D97-AF65-F5344CB8AC3E}">
        <p14:creationId xmlns:p14="http://schemas.microsoft.com/office/powerpoint/2010/main" val="190925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F924A-83E6-4D43-9D9D-3837AA565E0A}"/>
              </a:ext>
            </a:extLst>
          </p:cNvPr>
          <p:cNvSpPr txBox="1"/>
          <p:nvPr/>
        </p:nvSpPr>
        <p:spPr>
          <a:xfrm>
            <a:off x="1368272" y="1465918"/>
            <a:ext cx="6872345" cy="4524315"/>
          </a:xfrm>
          <a:prstGeom prst="rect">
            <a:avLst/>
          </a:prstGeom>
          <a:noFill/>
        </p:spPr>
        <p:txBody>
          <a:bodyPr wrap="square">
            <a:spAutoFit/>
          </a:bodyPr>
          <a:lstStyle/>
          <a:p>
            <a:pPr marL="0" indent="0">
              <a:buNone/>
            </a:pPr>
            <a:r>
              <a:rPr lang="en-US" sz="2400" b="1" u="sng" cap="all" dirty="0">
                <a:solidFill>
                  <a:schemeClr val="accent5">
                    <a:lumMod val="75000"/>
                  </a:schemeClr>
                </a:solidFill>
                <a:latin typeface="Century Gothic" panose="020B0502020202020204" pitchFamily="34" charset="0"/>
              </a:rPr>
              <a:t>Goals for Today</a:t>
            </a:r>
            <a:endParaRPr lang="en-US" sz="2800" u="sng" dirty="0">
              <a:solidFill>
                <a:schemeClr val="accent5">
                  <a:lumMod val="75000"/>
                </a:schemeClr>
              </a:solidFill>
              <a:latin typeface="Century Gothic" panose="020B0502020202020204" pitchFamily="34" charset="0"/>
            </a:endParaRPr>
          </a:p>
          <a:p>
            <a:pPr marL="514350" indent="-514350">
              <a:buAutoNum type="arabicPeriod"/>
            </a:pPr>
            <a:r>
              <a:rPr lang="en-US" sz="2400" i="1" dirty="0">
                <a:solidFill>
                  <a:schemeClr val="accent5">
                    <a:lumMod val="75000"/>
                  </a:schemeClr>
                </a:solidFill>
                <a:latin typeface="Century Gothic" panose="020B0502020202020204" pitchFamily="34" charset="0"/>
              </a:rPr>
              <a:t>Make New Partnerships</a:t>
            </a:r>
          </a:p>
          <a:p>
            <a:pPr marL="514350" indent="-514350">
              <a:buAutoNum type="arabicPeriod"/>
            </a:pPr>
            <a:r>
              <a:rPr lang="en-US" sz="2400" dirty="0">
                <a:solidFill>
                  <a:schemeClr val="accent5">
                    <a:lumMod val="75000"/>
                  </a:schemeClr>
                </a:solidFill>
                <a:latin typeface="Century Gothic" panose="020B0502020202020204" pitchFamily="34" charset="0"/>
              </a:rPr>
              <a:t>Discuss the need for PERMANENT Recovery Housing with Supportive  Services</a:t>
            </a:r>
          </a:p>
          <a:p>
            <a:pPr marL="1828800" lvl="3" indent="-457200">
              <a:buFont typeface="Wingdings" panose="05000000000000000000" pitchFamily="2" charset="2"/>
              <a:buChar char="Ø"/>
            </a:pPr>
            <a:r>
              <a:rPr lang="en-US" sz="2400" dirty="0">
                <a:solidFill>
                  <a:schemeClr val="accent5">
                    <a:lumMod val="75000"/>
                  </a:schemeClr>
                </a:solidFill>
                <a:latin typeface="Century Gothic" panose="020B0502020202020204" pitchFamily="34" charset="0"/>
              </a:rPr>
              <a:t>Discuss RHP</a:t>
            </a:r>
          </a:p>
          <a:p>
            <a:pPr marL="1828800" lvl="3" indent="-457200">
              <a:buFont typeface="Wingdings" panose="05000000000000000000" pitchFamily="2" charset="2"/>
              <a:buChar char="Ø"/>
            </a:pPr>
            <a:r>
              <a:rPr lang="en-US" sz="2400" dirty="0">
                <a:solidFill>
                  <a:schemeClr val="accent5">
                    <a:lumMod val="75000"/>
                  </a:schemeClr>
                </a:solidFill>
                <a:latin typeface="Century Gothic" panose="020B0502020202020204" pitchFamily="34" charset="0"/>
              </a:rPr>
              <a:t>Development is complicated process</a:t>
            </a:r>
          </a:p>
          <a:p>
            <a:pPr marL="1828800" lvl="3" indent="-457200">
              <a:buFont typeface="Wingdings" panose="05000000000000000000" pitchFamily="2" charset="2"/>
              <a:buChar char="Ø"/>
            </a:pPr>
            <a:r>
              <a:rPr lang="en-US" sz="2400" dirty="0">
                <a:solidFill>
                  <a:schemeClr val="accent5">
                    <a:lumMod val="75000"/>
                  </a:schemeClr>
                </a:solidFill>
                <a:latin typeface="Century Gothic" panose="020B0502020202020204" pitchFamily="34" charset="0"/>
              </a:rPr>
              <a:t>Providing services is a complicated process</a:t>
            </a:r>
          </a:p>
          <a:p>
            <a:pPr marL="514350" indent="-514350">
              <a:buAutoNum type="arabicPeriod"/>
            </a:pPr>
            <a:r>
              <a:rPr lang="en-US" sz="2400" i="1" dirty="0">
                <a:solidFill>
                  <a:schemeClr val="accent5">
                    <a:lumMod val="75000"/>
                  </a:schemeClr>
                </a:solidFill>
                <a:latin typeface="Century Gothic" panose="020B0502020202020204" pitchFamily="34" charset="0"/>
              </a:rPr>
              <a:t>Increase the supply of Recovery Housing in Delaware</a:t>
            </a:r>
          </a:p>
        </p:txBody>
      </p:sp>
      <p:sp>
        <p:nvSpPr>
          <p:cNvPr id="4" name="Title 1">
            <a:extLst>
              <a:ext uri="{FF2B5EF4-FFF2-40B4-BE49-F238E27FC236}">
                <a16:creationId xmlns:a16="http://schemas.microsoft.com/office/drawing/2014/main" id="{6D780EED-7CA1-4466-AAC6-75A731BF8AF4}"/>
              </a:ext>
            </a:extLst>
          </p:cNvPr>
          <p:cNvSpPr txBox="1">
            <a:spLocks/>
          </p:cNvSpPr>
          <p:nvPr/>
        </p:nvSpPr>
        <p:spPr>
          <a:xfrm>
            <a:off x="2076450" y="169863"/>
            <a:ext cx="8763000" cy="114300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bg1"/>
                </a:solidFill>
                <a:latin typeface="Century Gothic" panose="020B0502020202020204" pitchFamily="34" charset="0"/>
                <a:ea typeface="+mj-ea"/>
                <a:cs typeface="+mj-cs"/>
              </a:defRPr>
            </a:lvl1pPr>
          </a:lstStyle>
          <a:p>
            <a:pPr algn="ctr"/>
            <a:r>
              <a:rPr lang="en-US" dirty="0"/>
              <a:t>Non-Profit Developers and </a:t>
            </a:r>
            <a:br>
              <a:rPr lang="en-US" dirty="0"/>
            </a:br>
            <a:r>
              <a:rPr lang="en-US" dirty="0"/>
              <a:t>Service Providers</a:t>
            </a:r>
          </a:p>
        </p:txBody>
      </p:sp>
      <p:pic>
        <p:nvPicPr>
          <p:cNvPr id="10242" name="Picture 2" descr="Recovery Housing Guide – West Virginia Alliance of Recovery Residences">
            <a:extLst>
              <a:ext uri="{FF2B5EF4-FFF2-40B4-BE49-F238E27FC236}">
                <a16:creationId xmlns:a16="http://schemas.microsoft.com/office/drawing/2014/main" id="{47B31671-96B6-4BFD-A751-F1F42CEBC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689" y="2444733"/>
            <a:ext cx="3864854" cy="242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63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E9C6D4-527C-441F-828A-2D98E0F174D0}"/>
              </a:ext>
            </a:extLst>
          </p:cNvPr>
          <p:cNvSpPr txBox="1"/>
          <p:nvPr/>
        </p:nvSpPr>
        <p:spPr>
          <a:xfrm>
            <a:off x="2875402" y="290512"/>
            <a:ext cx="6676222" cy="769441"/>
          </a:xfrm>
          <a:prstGeom prst="rect">
            <a:avLst/>
          </a:prstGeom>
          <a:noFill/>
        </p:spPr>
        <p:txBody>
          <a:bodyPr wrap="square" rtlCol="0">
            <a:spAutoFit/>
          </a:bodyPr>
          <a:lstStyle/>
          <a:p>
            <a:pPr algn="ctr"/>
            <a:r>
              <a:rPr lang="en-US" sz="4400" b="1" dirty="0">
                <a:solidFill>
                  <a:schemeClr val="bg1"/>
                </a:solidFill>
                <a:latin typeface="Century Gothic" panose="020B0502020202020204" pitchFamily="34" charset="0"/>
              </a:rPr>
              <a:t>What is the RHP?</a:t>
            </a:r>
          </a:p>
        </p:txBody>
      </p:sp>
      <p:sp>
        <p:nvSpPr>
          <p:cNvPr id="6" name="TextBox 5">
            <a:extLst>
              <a:ext uri="{FF2B5EF4-FFF2-40B4-BE49-F238E27FC236}">
                <a16:creationId xmlns:a16="http://schemas.microsoft.com/office/drawing/2014/main" id="{A84FB28D-BAB8-4E3F-99FA-DD9F1AC5AB1F}"/>
              </a:ext>
            </a:extLst>
          </p:cNvPr>
          <p:cNvSpPr txBox="1"/>
          <p:nvPr/>
        </p:nvSpPr>
        <p:spPr>
          <a:xfrm>
            <a:off x="1362075" y="1540936"/>
            <a:ext cx="10496550" cy="3908762"/>
          </a:xfrm>
          <a:prstGeom prst="rect">
            <a:avLst/>
          </a:prstGeom>
          <a:noFill/>
        </p:spPr>
        <p:txBody>
          <a:bodyPr wrap="square">
            <a:spAutoFit/>
          </a:bodyPr>
          <a:lstStyle/>
          <a:p>
            <a:r>
              <a:rPr lang="en-US" sz="2400" b="1" dirty="0">
                <a:solidFill>
                  <a:schemeClr val="accent5">
                    <a:lumMod val="75000"/>
                  </a:schemeClr>
                </a:solidFill>
                <a:latin typeface="Century Gothic" panose="020B0502020202020204" pitchFamily="34" charset="0"/>
              </a:rPr>
              <a:t>SUPPORT Act Overview: Public Law 115-271 -SUPPORT for Patients and Communities Act October 24, 2018</a:t>
            </a:r>
          </a:p>
          <a:p>
            <a:endParaRPr lang="en-US" sz="2400" b="1" dirty="0">
              <a:solidFill>
                <a:schemeClr val="accent5">
                  <a:lumMod val="75000"/>
                </a:schemeClr>
              </a:solidFill>
              <a:latin typeface="Century Gothic" panose="020B0502020202020204" pitchFamily="34" charset="0"/>
            </a:endParaRPr>
          </a:p>
          <a:p>
            <a:r>
              <a:rPr lang="en-US" sz="2400" dirty="0">
                <a:solidFill>
                  <a:schemeClr val="accent5">
                    <a:lumMod val="75000"/>
                  </a:schemeClr>
                </a:solidFill>
                <a:latin typeface="Century Gothic" panose="020B0502020202020204" pitchFamily="34" charset="0"/>
              </a:rPr>
              <a:t>In response to the opioid epidemic, Section 8071 authorized the program to aid grantees with providing stable, temporary housing for up to 2 years, to individuals in recovery from a substance use disorder.</a:t>
            </a:r>
          </a:p>
          <a:p>
            <a:endParaRPr lang="en-US" sz="2400" dirty="0">
              <a:solidFill>
                <a:schemeClr val="accent5">
                  <a:lumMod val="75000"/>
                </a:schemeClr>
              </a:solidFill>
              <a:latin typeface="Century Gothic" panose="020B0502020202020204" pitchFamily="34" charset="0"/>
            </a:endParaRPr>
          </a:p>
          <a:p>
            <a:pPr marL="342900" indent="-342900">
              <a:buFont typeface="Wingdings" panose="05000000000000000000" pitchFamily="2" charset="2"/>
              <a:buChar char="§"/>
            </a:pPr>
            <a:r>
              <a:rPr lang="en-US" sz="2000" dirty="0">
                <a:solidFill>
                  <a:schemeClr val="accent5">
                    <a:lumMod val="75000"/>
                  </a:schemeClr>
                </a:solidFill>
                <a:latin typeface="Century Gothic" panose="020B0502020202020204" pitchFamily="34" charset="0"/>
              </a:rPr>
              <a:t>Eligible States and the District of Columbia have age-adjusted rates of drug overdose deaths above the national overdose mortality rate.</a:t>
            </a:r>
          </a:p>
          <a:p>
            <a:pPr marL="342900" indent="-342900">
              <a:buFont typeface="Wingdings" panose="05000000000000000000" pitchFamily="2" charset="2"/>
              <a:buChar char="§"/>
            </a:pPr>
            <a:r>
              <a:rPr lang="en-US" sz="2000" dirty="0">
                <a:solidFill>
                  <a:schemeClr val="accent5">
                    <a:lumMod val="75000"/>
                  </a:schemeClr>
                </a:solidFill>
                <a:latin typeface="Century Gothic" panose="020B0502020202020204" pitchFamily="34" charset="0"/>
              </a:rPr>
              <a:t>Based on Community Development Block Grant (CDBG) program under title 1 of Housing and Community Development Act of 1974.</a:t>
            </a:r>
          </a:p>
        </p:txBody>
      </p:sp>
    </p:spTree>
    <p:extLst>
      <p:ext uri="{BB962C8B-B14F-4D97-AF65-F5344CB8AC3E}">
        <p14:creationId xmlns:p14="http://schemas.microsoft.com/office/powerpoint/2010/main" val="244141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2FAA-A15A-454B-9590-FA155F36B4D0}"/>
              </a:ext>
            </a:extLst>
          </p:cNvPr>
          <p:cNvSpPr>
            <a:spLocks noGrp="1"/>
          </p:cNvSpPr>
          <p:nvPr>
            <p:ph type="title"/>
          </p:nvPr>
        </p:nvSpPr>
        <p:spPr>
          <a:xfrm>
            <a:off x="1970780" y="510756"/>
            <a:ext cx="8250440" cy="643441"/>
          </a:xfrm>
        </p:spPr>
        <p:txBody>
          <a:bodyPr/>
          <a:lstStyle/>
          <a:p>
            <a:r>
              <a:rPr lang="en-US" dirty="0">
                <a:solidFill>
                  <a:schemeClr val="bg1"/>
                </a:solidFill>
              </a:rPr>
              <a:t>What is Recovery Housing?</a:t>
            </a:r>
          </a:p>
        </p:txBody>
      </p:sp>
      <p:sp>
        <p:nvSpPr>
          <p:cNvPr id="3" name="Content Placeholder 2">
            <a:extLst>
              <a:ext uri="{FF2B5EF4-FFF2-40B4-BE49-F238E27FC236}">
                <a16:creationId xmlns:a16="http://schemas.microsoft.com/office/drawing/2014/main" id="{6A9A74E2-D362-477F-AB89-5CDBF156F9A7}"/>
              </a:ext>
            </a:extLst>
          </p:cNvPr>
          <p:cNvSpPr>
            <a:spLocks noGrp="1"/>
          </p:cNvSpPr>
          <p:nvPr>
            <p:ph type="body" sz="quarter" idx="12"/>
          </p:nvPr>
        </p:nvSpPr>
        <p:spPr>
          <a:xfrm>
            <a:off x="1775826" y="1893559"/>
            <a:ext cx="9461377" cy="4110633"/>
          </a:xfrm>
        </p:spPr>
        <p:txBody>
          <a:bodyPr/>
          <a:lstStyle/>
          <a:p>
            <a:pPr marL="457200" indent="-457200">
              <a:buFont typeface="Arial" panose="020B0604020202020204" pitchFamily="34" charset="0"/>
              <a:buChar char="•"/>
            </a:pPr>
            <a:r>
              <a:rPr lang="en-US" b="0" dirty="0">
                <a:solidFill>
                  <a:schemeClr val="accent5">
                    <a:lumMod val="75000"/>
                  </a:schemeClr>
                </a:solidFill>
              </a:rPr>
              <a:t>Recovery housing is an intervention designed to address the needs of people in recovery from substance use disorder</a:t>
            </a:r>
          </a:p>
          <a:p>
            <a:pPr marL="457200" indent="-457200">
              <a:buFont typeface="Arial" panose="020B0604020202020204" pitchFamily="34" charset="0"/>
              <a:buChar char="•"/>
            </a:pPr>
            <a:r>
              <a:rPr lang="en-US" b="0" dirty="0">
                <a:solidFill>
                  <a:schemeClr val="accent5">
                    <a:lumMod val="75000"/>
                  </a:schemeClr>
                </a:solidFill>
              </a:rPr>
              <a:t>For safe and healthy living environments </a:t>
            </a:r>
          </a:p>
          <a:p>
            <a:pPr marL="457200" indent="-457200">
              <a:buFont typeface="Arial" panose="020B0604020202020204" pitchFamily="34" charset="0"/>
              <a:buChar char="•"/>
            </a:pPr>
            <a:r>
              <a:rPr lang="en-US" b="0" dirty="0">
                <a:solidFill>
                  <a:schemeClr val="accent5">
                    <a:lumMod val="75000"/>
                  </a:schemeClr>
                </a:solidFill>
              </a:rPr>
              <a:t>While supplying the requisite recovery and peer supports</a:t>
            </a:r>
          </a:p>
          <a:p>
            <a:endParaRPr lang="en-US" dirty="0">
              <a:solidFill>
                <a:schemeClr val="accent5">
                  <a:lumMod val="75000"/>
                </a:schemeClr>
              </a:solidFill>
            </a:endParaRPr>
          </a:p>
        </p:txBody>
      </p:sp>
    </p:spTree>
    <p:extLst>
      <p:ext uri="{BB962C8B-B14F-4D97-AF65-F5344CB8AC3E}">
        <p14:creationId xmlns:p14="http://schemas.microsoft.com/office/powerpoint/2010/main" val="249207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BA8-F630-4173-925C-14EE3A711810}"/>
              </a:ext>
            </a:extLst>
          </p:cNvPr>
          <p:cNvSpPr>
            <a:spLocks noGrp="1"/>
          </p:cNvSpPr>
          <p:nvPr>
            <p:ph type="title"/>
          </p:nvPr>
        </p:nvSpPr>
        <p:spPr>
          <a:xfrm>
            <a:off x="2204200" y="404076"/>
            <a:ext cx="6635000" cy="643441"/>
          </a:xfrm>
        </p:spPr>
        <p:txBody>
          <a:bodyPr/>
          <a:lstStyle/>
          <a:p>
            <a:pPr algn="ctr"/>
            <a:r>
              <a:rPr lang="en-US" dirty="0">
                <a:solidFill>
                  <a:schemeClr val="bg1"/>
                </a:solidFill>
              </a:rPr>
              <a:t>Recovery Housing…</a:t>
            </a:r>
          </a:p>
        </p:txBody>
      </p:sp>
      <p:sp>
        <p:nvSpPr>
          <p:cNvPr id="3" name="Content Placeholder 2">
            <a:extLst>
              <a:ext uri="{FF2B5EF4-FFF2-40B4-BE49-F238E27FC236}">
                <a16:creationId xmlns:a16="http://schemas.microsoft.com/office/drawing/2014/main" id="{4F22401A-7BA0-4414-BF30-D7D003552CEB}"/>
              </a:ext>
            </a:extLst>
          </p:cNvPr>
          <p:cNvSpPr>
            <a:spLocks noGrp="1"/>
          </p:cNvSpPr>
          <p:nvPr>
            <p:ph type="body" sz="quarter" idx="12"/>
          </p:nvPr>
        </p:nvSpPr>
        <p:spPr>
          <a:xfrm>
            <a:off x="1189178" y="1518069"/>
            <a:ext cx="10444633" cy="3252235"/>
          </a:xfrm>
        </p:spPr>
        <p:txBody>
          <a:bodyPr/>
          <a:lstStyle/>
          <a:p>
            <a:pPr marL="342900" indent="-342900">
              <a:buFont typeface="Arial" panose="020B0604020202020204" pitchFamily="34" charset="0"/>
              <a:buChar char="•"/>
            </a:pPr>
            <a:r>
              <a:rPr lang="en-US" sz="2400" b="0" dirty="0">
                <a:solidFill>
                  <a:schemeClr val="accent5">
                    <a:lumMod val="75000"/>
                  </a:schemeClr>
                </a:solidFill>
              </a:rPr>
              <a:t>Is an essential part of the substance use disorder treatment and recovery continuum of care</a:t>
            </a:r>
          </a:p>
          <a:p>
            <a:pPr marL="342900" indent="-342900">
              <a:buFont typeface="Arial" panose="020B0604020202020204" pitchFamily="34" charset="0"/>
              <a:buChar char="•"/>
            </a:pPr>
            <a:r>
              <a:rPr lang="en-US" sz="2400" b="0" dirty="0">
                <a:solidFill>
                  <a:schemeClr val="accent5">
                    <a:lumMod val="75000"/>
                  </a:schemeClr>
                </a:solidFill>
              </a:rPr>
              <a:t>Provides safe, healthy, and supportive substance-free living environments</a:t>
            </a:r>
          </a:p>
          <a:p>
            <a:pPr marL="342900" indent="-342900">
              <a:buFont typeface="Arial" panose="020B0604020202020204" pitchFamily="34" charset="0"/>
              <a:buChar char="•"/>
            </a:pPr>
            <a:r>
              <a:rPr lang="en-US" sz="2400" b="0" dirty="0">
                <a:solidFill>
                  <a:schemeClr val="accent5">
                    <a:lumMod val="75000"/>
                  </a:schemeClr>
                </a:solidFill>
              </a:rPr>
              <a:t>Is centered on peer support and a connection to services that promote long-term recovery</a:t>
            </a:r>
          </a:p>
          <a:p>
            <a:pPr marL="342900" indent="-342900">
              <a:buFont typeface="Arial" panose="020B0604020202020204" pitchFamily="34" charset="0"/>
              <a:buChar char="•"/>
            </a:pPr>
            <a:r>
              <a:rPr lang="en-US" sz="2400" b="0" dirty="0">
                <a:solidFill>
                  <a:schemeClr val="accent5">
                    <a:lumMod val="75000"/>
                  </a:schemeClr>
                </a:solidFill>
              </a:rPr>
              <a:t>Promotes connections to mutual support groups and recovery support services to reduce isolation and relapse</a:t>
            </a:r>
          </a:p>
          <a:p>
            <a:endParaRPr lang="en-US" dirty="0"/>
          </a:p>
        </p:txBody>
      </p:sp>
      <p:pic>
        <p:nvPicPr>
          <p:cNvPr id="4" name="Picture 2" descr="wallpaper and desktop for pc: House Graphic ClipArt Best">
            <a:extLst>
              <a:ext uri="{FF2B5EF4-FFF2-40B4-BE49-F238E27FC236}">
                <a16:creationId xmlns:a16="http://schemas.microsoft.com/office/drawing/2014/main" id="{B50F6147-6A74-465B-9E47-2FDC9F40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266" y="4776118"/>
            <a:ext cx="1248177" cy="934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e Are Apartments: Infographic Website and Brochures - Taoti Creative">
            <a:extLst>
              <a:ext uri="{FF2B5EF4-FFF2-40B4-BE49-F238E27FC236}">
                <a16:creationId xmlns:a16="http://schemas.microsoft.com/office/drawing/2014/main" id="{49FCD0C7-9FB8-49E6-99B7-C805E2949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78" b="10670"/>
          <a:stretch/>
        </p:blipFill>
        <p:spPr bwMode="auto">
          <a:xfrm>
            <a:off x="6489578" y="4604868"/>
            <a:ext cx="1248177" cy="114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0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6138-9AF3-4BAA-AEFA-48AE67F508CB}"/>
              </a:ext>
            </a:extLst>
          </p:cNvPr>
          <p:cNvSpPr>
            <a:spLocks noGrp="1"/>
          </p:cNvSpPr>
          <p:nvPr>
            <p:ph type="title"/>
          </p:nvPr>
        </p:nvSpPr>
        <p:spPr>
          <a:xfrm>
            <a:off x="2114550" y="373596"/>
            <a:ext cx="8391718" cy="643441"/>
          </a:xfrm>
        </p:spPr>
        <p:txBody>
          <a:bodyPr/>
          <a:lstStyle/>
          <a:p>
            <a:pPr algn="ctr"/>
            <a:r>
              <a:rPr lang="en-US" dirty="0"/>
              <a:t>RHP Funding</a:t>
            </a:r>
          </a:p>
        </p:txBody>
      </p:sp>
      <p:sp>
        <p:nvSpPr>
          <p:cNvPr id="3" name="Text Placeholder 2">
            <a:extLst>
              <a:ext uri="{FF2B5EF4-FFF2-40B4-BE49-F238E27FC236}">
                <a16:creationId xmlns:a16="http://schemas.microsoft.com/office/drawing/2014/main" id="{D66C8720-A975-4ADA-B5DF-F68E5BBC9065}"/>
              </a:ext>
            </a:extLst>
          </p:cNvPr>
          <p:cNvSpPr>
            <a:spLocks noGrp="1"/>
          </p:cNvSpPr>
          <p:nvPr>
            <p:ph type="body" sz="quarter" idx="12"/>
          </p:nvPr>
        </p:nvSpPr>
        <p:spPr>
          <a:xfrm>
            <a:off x="1114425" y="1498856"/>
            <a:ext cx="10887075" cy="4254243"/>
          </a:xfrm>
        </p:spPr>
        <p:txBody>
          <a:bodyPr/>
          <a:lstStyle/>
          <a:p>
            <a:r>
              <a:rPr lang="en-US" sz="2400" dirty="0">
                <a:solidFill>
                  <a:schemeClr val="accent5">
                    <a:lumMod val="75000"/>
                  </a:schemeClr>
                </a:solidFill>
              </a:rPr>
              <a:t>Public Law 116-94, Signed December 20, 2019 </a:t>
            </a:r>
          </a:p>
          <a:p>
            <a:r>
              <a:rPr lang="en-US" sz="2000" b="0" dirty="0">
                <a:solidFill>
                  <a:schemeClr val="accent5">
                    <a:lumMod val="75000"/>
                  </a:schemeClr>
                </a:solidFill>
              </a:rPr>
              <a:t>Appropriated $25 million to program authorized by the SUPPORT Act</a:t>
            </a:r>
          </a:p>
          <a:p>
            <a:r>
              <a:rPr lang="en-US" sz="2800" dirty="0">
                <a:solidFill>
                  <a:schemeClr val="accent5">
                    <a:lumMod val="75000"/>
                  </a:schemeClr>
                </a:solidFill>
              </a:rPr>
              <a:t>RHP Funding (National)</a:t>
            </a:r>
            <a:endParaRPr lang="en-US" sz="2000" b="0" dirty="0">
              <a:solidFill>
                <a:schemeClr val="accent5">
                  <a:lumMod val="75000"/>
                </a:schemeClr>
              </a:solidFill>
            </a:endParaRPr>
          </a:p>
          <a:p>
            <a:pPr marL="342900" indent="-342900">
              <a:buFont typeface="Wingdings" panose="05000000000000000000" pitchFamily="2" charset="2"/>
              <a:buChar char="§"/>
            </a:pPr>
            <a:r>
              <a:rPr lang="en-US" sz="2000" b="0" dirty="0">
                <a:solidFill>
                  <a:schemeClr val="accent5">
                    <a:lumMod val="75000"/>
                  </a:schemeClr>
                </a:solidFill>
              </a:rPr>
              <a:t>FY 2020 Budget appropriated $25 million to RHP (25 grantees)</a:t>
            </a:r>
          </a:p>
          <a:p>
            <a:pPr marL="342900" indent="-342900">
              <a:buFont typeface="Wingdings" panose="05000000000000000000" pitchFamily="2" charset="2"/>
              <a:buChar char="§"/>
            </a:pPr>
            <a:r>
              <a:rPr lang="en-US" sz="2000" b="0" dirty="0">
                <a:solidFill>
                  <a:schemeClr val="accent5">
                    <a:lumMod val="75000"/>
                  </a:schemeClr>
                </a:solidFill>
              </a:rPr>
              <a:t>FY 2021 Budget appropriated a second round of $25 million (27 grantees)</a:t>
            </a:r>
          </a:p>
          <a:p>
            <a:pPr marL="342900" indent="-342900">
              <a:buFont typeface="Wingdings" panose="05000000000000000000" pitchFamily="2" charset="2"/>
              <a:buChar char="§"/>
            </a:pPr>
            <a:r>
              <a:rPr lang="en-US" sz="2000" b="0" dirty="0">
                <a:solidFill>
                  <a:schemeClr val="accent5">
                    <a:lumMod val="75000"/>
                  </a:schemeClr>
                </a:solidFill>
              </a:rPr>
              <a:t>•The allocation formula includes unemployment rates (15%), labor force nonparticipation (15%), and the age-adjusted rates of drug overdose deaths (70%)</a:t>
            </a:r>
            <a:endParaRPr lang="en-US" sz="2000" dirty="0">
              <a:solidFill>
                <a:schemeClr val="accent5">
                  <a:lumMod val="75000"/>
                </a:schemeClr>
              </a:solidFill>
            </a:endParaRPr>
          </a:p>
          <a:p>
            <a:pPr marL="0" indent="0" algn="ctr">
              <a:buNone/>
            </a:pPr>
            <a:r>
              <a:rPr lang="en-US" sz="2800" cap="all" dirty="0">
                <a:solidFill>
                  <a:schemeClr val="accent6">
                    <a:lumMod val="75000"/>
                  </a:schemeClr>
                </a:solidFill>
              </a:rPr>
              <a:t>What Did Delaware Receive?</a:t>
            </a:r>
          </a:p>
          <a:p>
            <a:pPr marL="0" indent="0" algn="ctr">
              <a:buNone/>
            </a:pPr>
            <a:r>
              <a:rPr lang="en-US" sz="2800" dirty="0">
                <a:solidFill>
                  <a:schemeClr val="accent6">
                    <a:lumMod val="75000"/>
                  </a:schemeClr>
                </a:solidFill>
              </a:rPr>
              <a:t>$1,289,213 FY22</a:t>
            </a:r>
          </a:p>
          <a:p>
            <a:pPr marL="0" indent="0" algn="ctr">
              <a:buNone/>
            </a:pPr>
            <a:r>
              <a:rPr lang="en-US" sz="2800" dirty="0">
                <a:solidFill>
                  <a:schemeClr val="accent6">
                    <a:lumMod val="75000"/>
                  </a:schemeClr>
                </a:solidFill>
              </a:rPr>
              <a:t>$1,313,226 FY23</a:t>
            </a:r>
          </a:p>
          <a:p>
            <a:endParaRPr lang="en-US" sz="2000" b="0" dirty="0"/>
          </a:p>
          <a:p>
            <a:endParaRPr lang="en-US" dirty="0"/>
          </a:p>
        </p:txBody>
      </p:sp>
    </p:spTree>
    <p:extLst>
      <p:ext uri="{BB962C8B-B14F-4D97-AF65-F5344CB8AC3E}">
        <p14:creationId xmlns:p14="http://schemas.microsoft.com/office/powerpoint/2010/main" val="378422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D3E1-0EE1-4091-9EDE-97A68A3A1B42}"/>
              </a:ext>
            </a:extLst>
          </p:cNvPr>
          <p:cNvSpPr>
            <a:spLocks noGrp="1"/>
          </p:cNvSpPr>
          <p:nvPr>
            <p:ph type="title"/>
          </p:nvPr>
        </p:nvSpPr>
        <p:spPr>
          <a:xfrm>
            <a:off x="1873979" y="373596"/>
            <a:ext cx="5252963" cy="643441"/>
          </a:xfrm>
        </p:spPr>
        <p:txBody>
          <a:bodyPr/>
          <a:lstStyle/>
          <a:p>
            <a:pPr algn="ctr"/>
            <a:r>
              <a:rPr lang="en-US" dirty="0"/>
              <a:t>DSAMH AT A GLANCE</a:t>
            </a:r>
          </a:p>
        </p:txBody>
      </p:sp>
      <p:pic>
        <p:nvPicPr>
          <p:cNvPr id="9" name="Content Placeholder 10">
            <a:extLst>
              <a:ext uri="{FF2B5EF4-FFF2-40B4-BE49-F238E27FC236}">
                <a16:creationId xmlns:a16="http://schemas.microsoft.com/office/drawing/2014/main" id="{8D4D6498-5A73-47C9-1E89-10E94E3B7147}"/>
              </a:ext>
            </a:extLst>
          </p:cNvPr>
          <p:cNvPicPr>
            <a:picLocks noChangeAspect="1"/>
          </p:cNvPicPr>
          <p:nvPr/>
        </p:nvPicPr>
        <p:blipFill>
          <a:blip r:embed="rId3"/>
          <a:stretch>
            <a:fillRect/>
          </a:stretch>
        </p:blipFill>
        <p:spPr>
          <a:xfrm>
            <a:off x="7126942" y="0"/>
            <a:ext cx="5065058" cy="6872309"/>
          </a:xfrm>
          <a:prstGeom prst="rect">
            <a:avLst/>
          </a:prstGeom>
        </p:spPr>
      </p:pic>
      <p:pic>
        <p:nvPicPr>
          <p:cNvPr id="45" name="Picture 44">
            <a:extLst>
              <a:ext uri="{FF2B5EF4-FFF2-40B4-BE49-F238E27FC236}">
                <a16:creationId xmlns:a16="http://schemas.microsoft.com/office/drawing/2014/main" id="{5DB4D18A-6D53-3C2C-D765-DE45ADFE85A6}"/>
              </a:ext>
            </a:extLst>
          </p:cNvPr>
          <p:cNvPicPr>
            <a:picLocks noChangeAspect="1"/>
          </p:cNvPicPr>
          <p:nvPr/>
        </p:nvPicPr>
        <p:blipFill>
          <a:blip r:embed="rId4"/>
          <a:stretch>
            <a:fillRect/>
          </a:stretch>
        </p:blipFill>
        <p:spPr>
          <a:xfrm>
            <a:off x="1485928" y="2048136"/>
            <a:ext cx="5252963" cy="3346824"/>
          </a:xfrm>
          <a:prstGeom prst="rect">
            <a:avLst/>
          </a:prstGeom>
        </p:spPr>
      </p:pic>
    </p:spTree>
    <p:extLst>
      <p:ext uri="{BB962C8B-B14F-4D97-AF65-F5344CB8AC3E}">
        <p14:creationId xmlns:p14="http://schemas.microsoft.com/office/powerpoint/2010/main" val="167449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E5E7-DFCC-412E-9921-7FB0FD523094}"/>
              </a:ext>
            </a:extLst>
          </p:cNvPr>
          <p:cNvSpPr>
            <a:spLocks noGrp="1"/>
          </p:cNvSpPr>
          <p:nvPr>
            <p:ph type="title"/>
          </p:nvPr>
        </p:nvSpPr>
        <p:spPr>
          <a:xfrm>
            <a:off x="1881050" y="284021"/>
            <a:ext cx="8664405" cy="643441"/>
          </a:xfrm>
        </p:spPr>
        <p:txBody>
          <a:bodyPr/>
          <a:lstStyle/>
          <a:p>
            <a:pPr algn="ctr"/>
            <a:r>
              <a:rPr lang="en-US" dirty="0"/>
              <a:t>Recovery Residences</a:t>
            </a:r>
          </a:p>
        </p:txBody>
      </p:sp>
      <p:sp>
        <p:nvSpPr>
          <p:cNvPr id="11" name="TextBox 10">
            <a:extLst>
              <a:ext uri="{FF2B5EF4-FFF2-40B4-BE49-F238E27FC236}">
                <a16:creationId xmlns:a16="http://schemas.microsoft.com/office/drawing/2014/main" id="{65FB3B43-A5F1-441D-A0A0-019412E5362D}"/>
              </a:ext>
            </a:extLst>
          </p:cNvPr>
          <p:cNvSpPr txBox="1"/>
          <p:nvPr/>
        </p:nvSpPr>
        <p:spPr>
          <a:xfrm>
            <a:off x="1005839" y="1413221"/>
            <a:ext cx="55173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NARR Levels of Support</a:t>
            </a:r>
          </a:p>
        </p:txBody>
      </p:sp>
      <p:graphicFrame>
        <p:nvGraphicFramePr>
          <p:cNvPr id="12" name="Content Placeholder 11">
            <a:extLst>
              <a:ext uri="{FF2B5EF4-FFF2-40B4-BE49-F238E27FC236}">
                <a16:creationId xmlns:a16="http://schemas.microsoft.com/office/drawing/2014/main" id="{38B8F958-1328-B8CB-ABD1-16FE2D9F556E}"/>
              </a:ext>
            </a:extLst>
          </p:cNvPr>
          <p:cNvGraphicFramePr>
            <a:graphicFrameLocks noGrp="1"/>
          </p:cNvGraphicFramePr>
          <p:nvPr>
            <p:ph sz="quarter" idx="12"/>
          </p:nvPr>
        </p:nvGraphicFramePr>
        <p:xfrm>
          <a:off x="1005841" y="2181710"/>
          <a:ext cx="5517316" cy="374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CD738966-04D7-AF41-5761-142EA5ACF9D7}"/>
              </a:ext>
            </a:extLst>
          </p:cNvPr>
          <p:cNvPicPr>
            <a:picLocks noChangeAspect="1"/>
          </p:cNvPicPr>
          <p:nvPr/>
        </p:nvPicPr>
        <p:blipFill>
          <a:blip r:embed="rId8"/>
          <a:stretch>
            <a:fillRect/>
          </a:stretch>
        </p:blipFill>
        <p:spPr>
          <a:xfrm>
            <a:off x="6523156" y="1413221"/>
            <a:ext cx="5668844" cy="5444779"/>
          </a:xfrm>
          <a:prstGeom prst="rect">
            <a:avLst/>
          </a:prstGeom>
        </p:spPr>
      </p:pic>
    </p:spTree>
    <p:extLst>
      <p:ext uri="{BB962C8B-B14F-4D97-AF65-F5344CB8AC3E}">
        <p14:creationId xmlns:p14="http://schemas.microsoft.com/office/powerpoint/2010/main" val="4065696834"/>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5732</TotalTime>
  <Words>2064</Words>
  <Application>Microsoft Office PowerPoint</Application>
  <PresentationFormat>Widescreen</PresentationFormat>
  <Paragraphs>272</Paragraphs>
  <Slides>24</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Calibri</vt:lpstr>
      <vt:lpstr>Calibri Light</vt:lpstr>
      <vt:lpstr>Century Gothic</vt:lpstr>
      <vt:lpstr>Gadugi</vt:lpstr>
      <vt:lpstr>Georgia</vt:lpstr>
      <vt:lpstr>Times New Roman</vt:lpstr>
      <vt:lpstr>Wingdings</vt:lpstr>
      <vt:lpstr>Body</vt:lpstr>
      <vt:lpstr>Custom Design</vt:lpstr>
      <vt:lpstr>Titles</vt:lpstr>
      <vt:lpstr>PowerPoint Presentation</vt:lpstr>
      <vt:lpstr>Welcome! </vt:lpstr>
      <vt:lpstr>PowerPoint Presentation</vt:lpstr>
      <vt:lpstr>PowerPoint Presentation</vt:lpstr>
      <vt:lpstr>What is Recovery Housing?</vt:lpstr>
      <vt:lpstr>Recovery Housing…</vt:lpstr>
      <vt:lpstr>RHP Funding</vt:lpstr>
      <vt:lpstr>DSAMH AT A GLANCE</vt:lpstr>
      <vt:lpstr>Recovery Residences</vt:lpstr>
      <vt:lpstr>Target Population</vt:lpstr>
      <vt:lpstr>Client Referral Pathway</vt:lpstr>
      <vt:lpstr>RHP: Main Objectives</vt:lpstr>
      <vt:lpstr>RHP: Eligible Uses &amp; Terms</vt:lpstr>
      <vt:lpstr>DSHA Construction &amp;  Design Requirements</vt:lpstr>
      <vt:lpstr>Project Operating Budget</vt:lpstr>
      <vt:lpstr>DSHA Application</vt:lpstr>
      <vt:lpstr>DSHA Application</vt:lpstr>
      <vt:lpstr>DSHA Application</vt:lpstr>
      <vt:lpstr>Review, Scoring &amp;  Preliminary Awards</vt:lpstr>
      <vt:lpstr>Approvals and Settlement</vt:lpstr>
      <vt:lpstr>CONSIDERATIONS</vt:lpstr>
      <vt:lpstr>DSHA Monitoring</vt:lpstr>
      <vt:lpstr>Process and Timelines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Records, Karen (DHSS)</dc:creator>
  <cp:lastModifiedBy>Cindy L. Deakyne</cp:lastModifiedBy>
  <cp:revision>66</cp:revision>
  <dcterms:created xsi:type="dcterms:W3CDTF">2020-08-21T02:03:05Z</dcterms:created>
  <dcterms:modified xsi:type="dcterms:W3CDTF">2023-06-13T13:17:52Z</dcterms:modified>
</cp:coreProperties>
</file>